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8" r:id="rId2"/>
    <p:sldId id="279" r:id="rId3"/>
    <p:sldId id="280" r:id="rId4"/>
    <p:sldId id="281" r:id="rId5"/>
    <p:sldId id="256" r:id="rId6"/>
    <p:sldId id="257" r:id="rId7"/>
    <p:sldId id="258" r:id="rId8"/>
    <p:sldId id="273" r:id="rId9"/>
    <p:sldId id="274" r:id="rId10"/>
    <p:sldId id="259" r:id="rId11"/>
    <p:sldId id="260" r:id="rId12"/>
    <p:sldId id="261" r:id="rId13"/>
    <p:sldId id="262" r:id="rId14"/>
    <p:sldId id="263" r:id="rId15"/>
    <p:sldId id="264" r:id="rId16"/>
    <p:sldId id="265" r:id="rId17"/>
    <p:sldId id="266" r:id="rId18"/>
    <p:sldId id="267" r:id="rId19"/>
    <p:sldId id="269" r:id="rId20"/>
    <p:sldId id="270" r:id="rId21"/>
    <p:sldId id="271" r:id="rId22"/>
    <p:sldId id="272" r:id="rId23"/>
    <p:sldId id="275" r:id="rId24"/>
    <p:sldId id="276" r:id="rId25"/>
    <p:sldId id="277"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736"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03/12/17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620982"/>
            <a:ext cx="8915399" cy="3156399"/>
          </a:xfrm>
        </p:spPr>
        <p:txBody>
          <a:bodyPr>
            <a:normAutofit fontScale="90000"/>
          </a:bodyPr>
          <a:lstStyle/>
          <a:p>
            <a:r>
              <a:rPr lang="en-IN" b="1" u="sng" dirty="0"/>
              <a:t>ACCOUNT AND RECORDS –SECTION 35 AND 36 OF THE CGST ACT 2017</a:t>
            </a:r>
            <a:r>
              <a:rPr lang="en-IN" dirty="0"/>
              <a:t/>
            </a:r>
            <a:br>
              <a:rPr lang="en-IN" dirty="0"/>
            </a:b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15367184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1309" y="509810"/>
            <a:ext cx="9447211" cy="5755908"/>
          </a:xfrm>
        </p:spPr>
        <p:txBody>
          <a:bodyPr>
            <a:normAutofit/>
          </a:bodyPr>
          <a:lstStyle/>
          <a:p>
            <a:r>
              <a:rPr lang="en-IN" sz="2400" dirty="0"/>
              <a:t/>
            </a:r>
            <a:br>
              <a:rPr lang="en-IN" sz="2400" dirty="0"/>
            </a:br>
            <a:r>
              <a:rPr lang="en-IN" sz="2400" dirty="0"/>
              <a:t> </a:t>
            </a:r>
            <a:br>
              <a:rPr lang="en-IN" sz="2400" dirty="0"/>
            </a:br>
            <a:r>
              <a:rPr lang="en-IN" sz="2400" dirty="0" smtClean="0">
                <a:latin typeface="Calibri" panose="020F0502020204030204" pitchFamily="34" charset="0"/>
                <a:ea typeface="Calibri" panose="020F0502020204030204" pitchFamily="34" charset="0"/>
                <a:cs typeface="Arial" panose="020B0604020202020204" pitchFamily="34" charset="0"/>
              </a:rPr>
              <a:t/>
            </a:r>
            <a:br>
              <a:rPr lang="en-IN" sz="2400" dirty="0" smtClean="0">
                <a:latin typeface="Calibri" panose="020F0502020204030204" pitchFamily="34" charset="0"/>
                <a:ea typeface="Calibri" panose="020F0502020204030204" pitchFamily="34" charset="0"/>
                <a:cs typeface="Arial" panose="020B0604020202020204" pitchFamily="34" charset="0"/>
              </a:rPr>
            </a:br>
            <a:r>
              <a:rPr lang="en-IN" sz="2400" dirty="0" smtClean="0"/>
              <a:t/>
            </a:r>
            <a:br>
              <a:rPr lang="en-IN" sz="2400" dirty="0" smtClean="0"/>
            </a:br>
            <a:r>
              <a:rPr lang="en-IN" sz="2400" b="1" dirty="0" smtClean="0"/>
              <a:t> </a:t>
            </a:r>
            <a:r>
              <a:rPr lang="en-IN" sz="2400" dirty="0" smtClean="0"/>
              <a:t/>
            </a:r>
            <a:br>
              <a:rPr lang="en-IN" sz="2400" dirty="0" smtClean="0"/>
            </a:br>
            <a:endParaRPr lang="en-IN" sz="2400" dirty="0"/>
          </a:p>
        </p:txBody>
      </p:sp>
      <p:sp>
        <p:nvSpPr>
          <p:cNvPr id="3" name="Rectangle 2"/>
          <p:cNvSpPr/>
          <p:nvPr/>
        </p:nvSpPr>
        <p:spPr>
          <a:xfrm>
            <a:off x="2057399" y="419202"/>
            <a:ext cx="7710055" cy="3942156"/>
          </a:xfrm>
          <a:prstGeom prst="rect">
            <a:avLst/>
          </a:prstGeom>
        </p:spPr>
        <p:txBody>
          <a:bodyPr wrap="square">
            <a:spAutoFit/>
          </a:bodyPr>
          <a:lstStyle/>
          <a:p>
            <a:pPr algn="just">
              <a:lnSpc>
                <a:spcPct val="107000"/>
              </a:lnSpc>
              <a:spcAft>
                <a:spcPts val="0"/>
              </a:spcAft>
            </a:pPr>
            <a:r>
              <a:rPr lang="en-IN" dirty="0">
                <a:solidFill>
                  <a:srgbClr val="FF0000"/>
                </a:solidFill>
                <a:latin typeface="ArialNarrow"/>
                <a:ea typeface="Calibri" panose="020F0502020204030204" pitchFamily="34" charset="0"/>
                <a:cs typeface="ArialNarrow"/>
              </a:rPr>
              <a:t>(5) Every registered person whose </a:t>
            </a:r>
            <a:r>
              <a:rPr lang="en-IN" b="1" u="sng" dirty="0">
                <a:solidFill>
                  <a:srgbClr val="FF0000"/>
                </a:solidFill>
                <a:latin typeface="ArialNarrow"/>
                <a:ea typeface="Calibri" panose="020F0502020204030204" pitchFamily="34" charset="0"/>
                <a:cs typeface="ArialNarrow"/>
              </a:rPr>
              <a:t>turnover during a financial year exceeds</a:t>
            </a:r>
            <a:r>
              <a:rPr lang="en-IN" dirty="0">
                <a:solidFill>
                  <a:srgbClr val="FF0000"/>
                </a:solidFill>
                <a:latin typeface="ArialNarrow"/>
                <a:ea typeface="Calibri" panose="020F0502020204030204" pitchFamily="34" charset="0"/>
                <a:cs typeface="ArialNarrow"/>
              </a:rPr>
              <a:t> the prescribed limit shall get his accounts audited by a chartered accountant or a cost accountant and shall submit a copy of the audited annual accounts, the reconciliation statement under sub-section (2) of section 44 and such other documents in such form and manner </a:t>
            </a:r>
            <a:r>
              <a:rPr lang="en-IN" dirty="0" smtClean="0">
                <a:solidFill>
                  <a:srgbClr val="FF0000"/>
                </a:solidFill>
                <a:latin typeface="ArialNarrow"/>
                <a:ea typeface="Calibri" panose="020F0502020204030204" pitchFamily="34" charset="0"/>
                <a:cs typeface="ArialNarrow"/>
              </a:rPr>
              <a:t>as</a:t>
            </a:r>
            <a:r>
              <a:rPr lang="en-IN" sz="14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IN" dirty="0" smtClean="0">
                <a:solidFill>
                  <a:srgbClr val="FF0000"/>
                </a:solidFill>
                <a:latin typeface="ArialNarrow"/>
                <a:ea typeface="Calibri" panose="020F0502020204030204" pitchFamily="34" charset="0"/>
                <a:cs typeface="ArialNarrow"/>
              </a:rPr>
              <a:t>may </a:t>
            </a:r>
            <a:r>
              <a:rPr lang="en-IN" dirty="0">
                <a:solidFill>
                  <a:srgbClr val="FF0000"/>
                </a:solidFill>
                <a:latin typeface="ArialNarrow"/>
                <a:ea typeface="Calibri" panose="020F0502020204030204" pitchFamily="34" charset="0"/>
                <a:cs typeface="ArialNarrow"/>
              </a:rPr>
              <a:t>be prescribed.</a:t>
            </a:r>
            <a:endParaRPr lang="en-IN" sz="14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 </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solidFill>
                  <a:srgbClr val="00B0F0"/>
                </a:solidFill>
                <a:latin typeface="ArialNarrow"/>
                <a:ea typeface="Calibri" panose="020F0502020204030204" pitchFamily="34" charset="0"/>
                <a:cs typeface="ArialNarrow"/>
              </a:rPr>
              <a:t>(6) </a:t>
            </a:r>
            <a:r>
              <a:rPr lang="en-IN" dirty="0">
                <a:latin typeface="ArialNarrow"/>
                <a:ea typeface="Calibri" panose="020F0502020204030204" pitchFamily="34" charset="0"/>
                <a:cs typeface="ArialNarrow"/>
              </a:rPr>
              <a:t>Subject to the provisions of clause (h) of sub-section (5) of section 17, where the registered person fails to account for the goods or services or both in accordance with the provisions of sub-section (1), the proper officer shall determine the amount of tax payable on the goods or services or both that are not accounted for, as if such goods or services or both had been supplied by such person and the provisions of section 73 or section 74, as the case may be, shall, mutatis mutandis, apply for determination of such</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tax.</a:t>
            </a:r>
            <a:endParaRPr lang="en-IN"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2061117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849426"/>
          </a:xfrm>
        </p:spPr>
        <p:txBody>
          <a:bodyPr>
            <a:normAutofit/>
          </a:bodyPr>
          <a:lstStyle/>
          <a:p>
            <a:r>
              <a:rPr lang="en-IN" dirty="0"/>
              <a:t> </a:t>
            </a:r>
            <a:br>
              <a:rPr lang="en-IN" dirty="0"/>
            </a:br>
            <a:endParaRPr lang="en-IN" dirty="0"/>
          </a:p>
        </p:txBody>
      </p:sp>
      <p:sp>
        <p:nvSpPr>
          <p:cNvPr id="3" name="Rectangle 2"/>
          <p:cNvSpPr/>
          <p:nvPr/>
        </p:nvSpPr>
        <p:spPr>
          <a:xfrm>
            <a:off x="2306783" y="271020"/>
            <a:ext cx="7990608" cy="5130507"/>
          </a:xfrm>
          <a:prstGeom prst="rect">
            <a:avLst/>
          </a:prstGeom>
        </p:spPr>
        <p:txBody>
          <a:bodyPr wrap="square">
            <a:spAutoFit/>
          </a:bodyPr>
          <a:lstStyle/>
          <a:p>
            <a:pPr algn="just">
              <a:lnSpc>
                <a:spcPct val="107000"/>
              </a:lnSpc>
              <a:spcAft>
                <a:spcPts val="0"/>
              </a:spcAft>
            </a:pPr>
            <a:r>
              <a:rPr lang="en-IN" b="1" dirty="0">
                <a:solidFill>
                  <a:srgbClr val="00B0F0"/>
                </a:solidFill>
                <a:latin typeface="ArialNarrow,Bold"/>
                <a:ea typeface="Calibri" panose="020F0502020204030204" pitchFamily="34" charset="0"/>
                <a:cs typeface="ArialNarrow,Bold"/>
              </a:rPr>
              <a:t>36</a:t>
            </a:r>
            <a:r>
              <a:rPr lang="en-IN" b="1" dirty="0">
                <a:latin typeface="ArialNarrow,Bold"/>
                <a:ea typeface="Calibri" panose="020F0502020204030204" pitchFamily="34" charset="0"/>
                <a:cs typeface="ArialNarrow,Bold"/>
              </a:rPr>
              <a:t>. Period of retention of accounts</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 </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Every registered person required to keep and maintain books of account or other records in accordance with the provisions of sub-section (1) of section 35 shall retain them until the expiry of seventy two months from the due date of furnishing of annual return for the year pertaining to such accounts and records:</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 </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IN" dirty="0">
                <a:latin typeface="ArialNarrow"/>
                <a:ea typeface="Calibri" panose="020F0502020204030204" pitchFamily="34" charset="0"/>
                <a:cs typeface="ArialNarrow"/>
              </a:rPr>
              <a:t>Provided that a registered person, who is a party to an appeal or revision or any other proceedings before any Appellate Authority or </a:t>
            </a:r>
            <a:r>
              <a:rPr lang="en-IN" dirty="0" err="1">
                <a:latin typeface="ArialNarrow"/>
                <a:ea typeface="Calibri" panose="020F0502020204030204" pitchFamily="34" charset="0"/>
                <a:cs typeface="ArialNarrow"/>
              </a:rPr>
              <a:t>Revisional</a:t>
            </a:r>
            <a:r>
              <a:rPr lang="en-IN" dirty="0">
                <a:latin typeface="ArialNarrow"/>
                <a:ea typeface="Calibri" panose="020F0502020204030204" pitchFamily="34" charset="0"/>
                <a:cs typeface="ArialNarrow"/>
              </a:rPr>
              <a:t> Authority or Appellate Tribunal or court, whether filed by him or by the Commissioner, or is under investigation for an offence under Chapter XIX, shall retain the books of account and other records pertaining to the subject matter of such appeal or revision or proceedings or investigation for a period of one year after final disposal of such appeal or revision or</a:t>
            </a:r>
            <a:endParaRPr lang="en-IN" sz="14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IN" dirty="0">
                <a:latin typeface="ArialNarrow"/>
                <a:ea typeface="Calibri" panose="020F0502020204030204" pitchFamily="34" charset="0"/>
                <a:cs typeface="ArialNarrow"/>
              </a:rPr>
              <a:t>proceedings or investigation, or</a:t>
            </a:r>
            <a:r>
              <a:rPr lang="en-IN" sz="1200" dirty="0">
                <a:latin typeface="ArialNarrow"/>
                <a:ea typeface="Calibri" panose="020F0502020204030204" pitchFamily="34" charset="0"/>
                <a:cs typeface="ArialNarrow"/>
              </a:rPr>
              <a:t> </a:t>
            </a:r>
            <a:r>
              <a:rPr lang="en-IN" dirty="0">
                <a:latin typeface="ArialNarrow"/>
                <a:ea typeface="Calibri" panose="020F0502020204030204" pitchFamily="34" charset="0"/>
                <a:cs typeface="ArialNarrow"/>
              </a:rPr>
              <a:t>for the period specified above, whichever is later</a:t>
            </a:r>
            <a:r>
              <a:rPr lang="en-IN" sz="1200" dirty="0">
                <a:latin typeface="ArialNarrow"/>
                <a:ea typeface="Calibri" panose="020F0502020204030204" pitchFamily="34" charset="0"/>
                <a:cs typeface="ArialNarrow"/>
              </a:rPr>
              <a:t>.</a:t>
            </a:r>
            <a:endParaRPr lang="en-IN"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2561868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4820726"/>
          </a:xfrm>
        </p:spPr>
        <p:txBody>
          <a:bodyPr>
            <a:normAutofit fontScale="90000"/>
          </a:bodyPr>
          <a:lstStyle/>
          <a:p>
            <a:r>
              <a:rPr lang="en-IN" b="1" u="sng" dirty="0"/>
              <a:t>Points for discussion - </a:t>
            </a:r>
            <a:r>
              <a:rPr lang="en-IN" b="1" u="sng" dirty="0">
                <a:solidFill>
                  <a:srgbClr val="00B0F0"/>
                </a:solidFill>
              </a:rPr>
              <a:t>section </a:t>
            </a:r>
            <a:r>
              <a:rPr lang="en-IN" b="1" u="sng" dirty="0" smtClean="0">
                <a:solidFill>
                  <a:srgbClr val="00B0F0"/>
                </a:solidFill>
              </a:rPr>
              <a:t>35</a:t>
            </a:r>
            <a:r>
              <a:rPr lang="en-IN" dirty="0"/>
              <a:t/>
            </a:r>
            <a:br>
              <a:rPr lang="en-IN" dirty="0"/>
            </a:br>
            <a:r>
              <a:rPr lang="en-IN" dirty="0"/>
              <a:t> </a:t>
            </a:r>
            <a:r>
              <a:rPr lang="en-IN" sz="2700" dirty="0" smtClean="0"/>
              <a:t>             </a:t>
            </a:r>
            <a:r>
              <a:rPr lang="en-IN" sz="2700" b="1" i="1" u="sng" dirty="0" smtClean="0"/>
              <a:t>ACCOUNTS </a:t>
            </a:r>
            <a:r>
              <a:rPr lang="en-IN" sz="2700" b="1" i="1" u="sng" dirty="0"/>
              <a:t>AND RECORDS</a:t>
            </a:r>
            <a:r>
              <a:rPr lang="en-IN" sz="2700" dirty="0"/>
              <a:t/>
            </a:r>
            <a:br>
              <a:rPr lang="en-IN" sz="2700" dirty="0"/>
            </a:br>
            <a:r>
              <a:rPr lang="en-IN" sz="2700" dirty="0"/>
              <a:t> </a:t>
            </a:r>
            <a:br>
              <a:rPr lang="en-IN" sz="2700" dirty="0"/>
            </a:br>
            <a:r>
              <a:rPr lang="en-IN" sz="2700" dirty="0"/>
              <a:t> </a:t>
            </a:r>
            <a:br>
              <a:rPr lang="en-IN" sz="2700" dirty="0"/>
            </a:br>
            <a:r>
              <a:rPr lang="en-IN" sz="2700" b="1" dirty="0"/>
              <a:t>DISCUSSION POINTS:-</a:t>
            </a:r>
            <a:r>
              <a:rPr lang="en-IN" sz="2700" dirty="0"/>
              <a:t/>
            </a:r>
            <a:br>
              <a:rPr lang="en-IN" sz="2700" dirty="0"/>
            </a:br>
            <a:r>
              <a:rPr lang="en-IN" sz="2700" b="1" dirty="0"/>
              <a:t> </a:t>
            </a:r>
            <a:r>
              <a:rPr lang="en-IN" sz="2700" dirty="0"/>
              <a:t/>
            </a:r>
            <a:br>
              <a:rPr lang="en-IN" sz="2700" dirty="0"/>
            </a:br>
            <a:r>
              <a:rPr lang="en-IN" sz="2700" dirty="0"/>
              <a:t>a) Nature of records to be maintained</a:t>
            </a:r>
            <a:br>
              <a:rPr lang="en-IN" sz="2700" dirty="0"/>
            </a:br>
            <a:r>
              <a:rPr lang="en-IN" sz="2700" dirty="0"/>
              <a:t>b) Owner or operator of warehouse or </a:t>
            </a:r>
            <a:r>
              <a:rPr lang="en-IN" sz="2700" dirty="0" err="1"/>
              <a:t>godown</a:t>
            </a:r>
            <a:r>
              <a:rPr lang="en-IN" sz="2700" dirty="0"/>
              <a:t/>
            </a:r>
            <a:br>
              <a:rPr lang="en-IN" sz="2700" dirty="0"/>
            </a:br>
            <a:r>
              <a:rPr lang="en-IN" sz="2700" dirty="0"/>
              <a:t>C) Maintenance of additional accounts</a:t>
            </a:r>
            <a:br>
              <a:rPr lang="en-IN" sz="2700" dirty="0"/>
            </a:br>
            <a:r>
              <a:rPr lang="en-IN" sz="2700" dirty="0"/>
              <a:t>D) Power of Commissioners/ Chief Commissioner</a:t>
            </a:r>
            <a:br>
              <a:rPr lang="en-IN" sz="2700" dirty="0"/>
            </a:br>
            <a:r>
              <a:rPr lang="en-IN" sz="2700" dirty="0"/>
              <a:t>E) Auditing of Accounts</a:t>
            </a:r>
            <a:br>
              <a:rPr lang="en-IN" sz="2700" dirty="0"/>
            </a:br>
            <a:r>
              <a:rPr lang="en-IN" sz="2700" dirty="0"/>
              <a:t> </a:t>
            </a:r>
            <a:br>
              <a:rPr lang="en-IN" sz="2700" dirty="0"/>
            </a:br>
            <a:endParaRPr lang="en-IN" sz="2700" dirty="0"/>
          </a:p>
        </p:txBody>
      </p:sp>
    </p:spTree>
    <p:extLst>
      <p:ext uri="{BB962C8B-B14F-4D97-AF65-F5344CB8AC3E}">
        <p14:creationId xmlns:p14="http://schemas.microsoft.com/office/powerpoint/2010/main" val="315364292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5056" y="624109"/>
            <a:ext cx="9509556" cy="5651999"/>
          </a:xfrm>
        </p:spPr>
        <p:txBody>
          <a:bodyPr>
            <a:normAutofit/>
          </a:bodyPr>
          <a:lstStyle/>
          <a:p>
            <a:r>
              <a:rPr lang="en-IN" sz="2800" b="1" i="1" dirty="0" smtClean="0"/>
              <a:t>SECTION 35(1)</a:t>
            </a:r>
            <a:br>
              <a:rPr lang="en-IN" sz="2800" b="1" i="1" dirty="0" smtClean="0"/>
            </a:br>
            <a:r>
              <a:rPr lang="en-IN" sz="2800" b="1" i="1" u="sng" dirty="0" smtClean="0"/>
              <a:t>a</a:t>
            </a:r>
            <a:r>
              <a:rPr lang="en-IN" sz="2800" b="1" i="1" u="sng" dirty="0"/>
              <a:t>) Nature of records to be </a:t>
            </a:r>
            <a:r>
              <a:rPr lang="en-IN" sz="2800" b="1" i="1" u="sng" dirty="0" smtClean="0"/>
              <a:t>maintained</a:t>
            </a:r>
            <a:br>
              <a:rPr lang="en-IN" sz="2800" b="1" i="1" u="sng" dirty="0" smtClean="0"/>
            </a:br>
            <a:r>
              <a:rPr lang="en-IN" sz="2800" b="1" i="1" u="sng" dirty="0"/>
              <a:t>principal place of business,</a:t>
            </a:r>
            <a:r>
              <a:rPr lang="en-IN" sz="2800" dirty="0"/>
              <a:t/>
            </a:r>
            <a:br>
              <a:rPr lang="en-IN" sz="2800" dirty="0"/>
            </a:br>
            <a:r>
              <a:rPr lang="en-IN" sz="2800" dirty="0"/>
              <a:t>Every person intending to obtain registration is required to make application to the Proper Officer for obtaining registration. He shall declare the principle place of business and additional place of business. The address of the principle place of business is shown in the certificate of registration give in the form GST-REG-06. The records shall be available at that place.</a:t>
            </a:r>
            <a:br>
              <a:rPr lang="en-IN" sz="2800" dirty="0"/>
            </a:br>
            <a:r>
              <a:rPr lang="en-IN" sz="2800" dirty="0"/>
              <a:t/>
            </a:r>
            <a:br>
              <a:rPr lang="en-IN" sz="2800" dirty="0"/>
            </a:br>
            <a:endParaRPr lang="en-IN" sz="2800" dirty="0"/>
          </a:p>
        </p:txBody>
      </p:sp>
    </p:spTree>
    <p:extLst>
      <p:ext uri="{BB962C8B-B14F-4D97-AF65-F5344CB8AC3E}">
        <p14:creationId xmlns:p14="http://schemas.microsoft.com/office/powerpoint/2010/main" val="293578816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2" y="624109"/>
            <a:ext cx="9705109" cy="5496136"/>
          </a:xfrm>
        </p:spPr>
        <p:txBody>
          <a:bodyPr>
            <a:normAutofit/>
          </a:bodyPr>
          <a:lstStyle/>
          <a:p>
            <a:r>
              <a:rPr lang="en-IN" sz="2800" b="1" i="1" dirty="0"/>
              <a:t>SECTION 35(1)</a:t>
            </a:r>
            <a:endParaRPr lang="en-IN" sz="2800" dirty="0"/>
          </a:p>
        </p:txBody>
      </p:sp>
      <p:sp>
        <p:nvSpPr>
          <p:cNvPr id="3" name="Rectangle 2"/>
          <p:cNvSpPr/>
          <p:nvPr/>
        </p:nvSpPr>
        <p:spPr>
          <a:xfrm>
            <a:off x="3048000" y="1028343"/>
            <a:ext cx="6096000" cy="4801314"/>
          </a:xfrm>
          <a:prstGeom prst="rect">
            <a:avLst/>
          </a:prstGeom>
        </p:spPr>
        <p:txBody>
          <a:bodyPr>
            <a:spAutoFit/>
          </a:bodyPr>
          <a:lstStyle/>
          <a:p>
            <a:r>
              <a:rPr lang="en-IN" b="1" i="1" u="sng" dirty="0"/>
              <a:t>each place of business</a:t>
            </a:r>
            <a:r>
              <a:rPr lang="en-IN" dirty="0"/>
              <a:t/>
            </a:r>
            <a:br>
              <a:rPr lang="en-IN" dirty="0"/>
            </a:br>
            <a:r>
              <a:rPr lang="en-IN" dirty="0"/>
              <a:t>The registered person shall ensure that the accounts relating to transactions conducted at such additional place of business shall be maintained at that additional place of business. For example, say a Company “Orange Ltd “ has a factory in Mumbai and </a:t>
            </a:r>
            <a:r>
              <a:rPr lang="en-IN" dirty="0" err="1"/>
              <a:t>godown</a:t>
            </a:r>
            <a:r>
              <a:rPr lang="en-IN" dirty="0"/>
              <a:t> in Sholapur. The </a:t>
            </a:r>
            <a:r>
              <a:rPr lang="en-IN" dirty="0" err="1"/>
              <a:t>godown</a:t>
            </a:r>
            <a:r>
              <a:rPr lang="en-IN" dirty="0"/>
              <a:t> at Sholapur has declared the additional place of business in the registration. The stock records that is receipt of finished goods and dispatches shall be maintained at the </a:t>
            </a:r>
            <a:r>
              <a:rPr lang="en-IN" dirty="0" err="1"/>
              <a:t>godown</a:t>
            </a:r>
            <a:r>
              <a:rPr lang="en-IN" dirty="0"/>
              <a:t> at </a:t>
            </a:r>
            <a:r>
              <a:rPr lang="en-IN" dirty="0" err="1"/>
              <a:t>sholpaur</a:t>
            </a:r>
            <a:r>
              <a:rPr lang="en-IN" dirty="0"/>
              <a:t>.</a:t>
            </a:r>
            <a:br>
              <a:rPr lang="en-IN" dirty="0"/>
            </a:br>
            <a:r>
              <a:rPr lang="en-IN" b="1" u="sng" dirty="0"/>
              <a:t>electronic form</a:t>
            </a:r>
            <a:r>
              <a:rPr lang="en-IN" dirty="0"/>
              <a:t/>
            </a:r>
            <a:br>
              <a:rPr lang="en-IN" dirty="0"/>
            </a:br>
            <a:r>
              <a:rPr lang="en-IN" dirty="0"/>
              <a:t> There is no need to obtain any permission from any authority for the purpose of maintaining the record in electronic form. now a days persons are maintaining the entire record in  ERP’s , SAP, tally, </a:t>
            </a:r>
            <a:r>
              <a:rPr lang="en-IN" dirty="0" err="1"/>
              <a:t>foxpro</a:t>
            </a:r>
            <a:r>
              <a:rPr lang="en-IN" dirty="0"/>
              <a:t> etc.</a:t>
            </a:r>
            <a:br>
              <a:rPr lang="en-IN" dirty="0"/>
            </a:br>
            <a:r>
              <a:rPr lang="en-IN" dirty="0"/>
              <a:t> </a:t>
            </a:r>
          </a:p>
        </p:txBody>
      </p:sp>
    </p:spTree>
    <p:extLst>
      <p:ext uri="{BB962C8B-B14F-4D97-AF65-F5344CB8AC3E}">
        <p14:creationId xmlns:p14="http://schemas.microsoft.com/office/powerpoint/2010/main" val="31234793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6519" y="1288473"/>
            <a:ext cx="10174574" cy="3439389"/>
          </a:xfrm>
        </p:spPr>
        <p:txBody>
          <a:bodyPr>
            <a:normAutofit/>
          </a:bodyPr>
          <a:lstStyle/>
          <a:p>
            <a:r>
              <a:rPr lang="en-IN" b="1" i="1" u="sng" dirty="0">
                <a:solidFill>
                  <a:srgbClr val="FF0000"/>
                </a:solidFill>
              </a:rPr>
              <a:t>OBJECT :-</a:t>
            </a:r>
            <a:r>
              <a:rPr lang="en-IN" dirty="0">
                <a:solidFill>
                  <a:srgbClr val="FF0000"/>
                </a:solidFill>
              </a:rPr>
              <a:t> The main objective of the record is to ensure that the person is able to compute the </a:t>
            </a:r>
            <a:r>
              <a:rPr lang="en-IN" sz="3100" dirty="0">
                <a:solidFill>
                  <a:srgbClr val="FF0000"/>
                </a:solidFill>
              </a:rPr>
              <a:t>tax</a:t>
            </a:r>
            <a:r>
              <a:rPr lang="en-IN" dirty="0">
                <a:solidFill>
                  <a:srgbClr val="FF0000"/>
                </a:solidFill>
              </a:rPr>
              <a:t> liability properly and make payment of the same</a:t>
            </a:r>
          </a:p>
        </p:txBody>
      </p:sp>
      <p:sp>
        <p:nvSpPr>
          <p:cNvPr id="3" name="Rectangle 2"/>
          <p:cNvSpPr/>
          <p:nvPr/>
        </p:nvSpPr>
        <p:spPr>
          <a:xfrm>
            <a:off x="2098518" y="919141"/>
            <a:ext cx="1760418" cy="369332"/>
          </a:xfrm>
          <a:prstGeom prst="rect">
            <a:avLst/>
          </a:prstGeom>
        </p:spPr>
        <p:txBody>
          <a:bodyPr wrap="none">
            <a:spAutoFit/>
          </a:bodyPr>
          <a:lstStyle/>
          <a:p>
            <a:r>
              <a:rPr lang="en-IN" b="1" i="1" dirty="0"/>
              <a:t>SECTION 35(1)</a:t>
            </a:r>
            <a:endParaRPr lang="en-IN" dirty="0"/>
          </a:p>
        </p:txBody>
      </p:sp>
    </p:spTree>
    <p:extLst>
      <p:ext uri="{BB962C8B-B14F-4D97-AF65-F5344CB8AC3E}">
        <p14:creationId xmlns:p14="http://schemas.microsoft.com/office/powerpoint/2010/main" val="11579749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901381"/>
          </a:xfrm>
        </p:spPr>
        <p:txBody>
          <a:bodyPr>
            <a:normAutofit fontScale="90000"/>
          </a:bodyPr>
          <a:lstStyle/>
          <a:p>
            <a:pPr algn="ctr"/>
            <a:r>
              <a:rPr lang="en-IN" u="sng" dirty="0" smtClean="0"/>
              <a:t/>
            </a:r>
            <a:br>
              <a:rPr lang="en-IN" u="sng" dirty="0" smtClean="0"/>
            </a:br>
            <a:r>
              <a:rPr lang="en-IN" u="sng" dirty="0" smtClean="0"/>
              <a:t>EXAMPLE </a:t>
            </a:r>
            <a:r>
              <a:rPr lang="en-IN" u="sng" dirty="0"/>
              <a:t>FOR NATURE OF </a:t>
            </a:r>
            <a:r>
              <a:rPr lang="en-IN" u="sng" dirty="0" smtClean="0"/>
              <a:t>RECORDS</a:t>
            </a:r>
            <a:br>
              <a:rPr lang="en-IN" u="sng" dirty="0" smtClean="0"/>
            </a:br>
            <a:r>
              <a:rPr lang="en-IN" u="sng" dirty="0" smtClean="0"/>
              <a:t/>
            </a:r>
            <a:br>
              <a:rPr lang="en-IN" u="sng" dirty="0" smtClean="0"/>
            </a:br>
            <a:r>
              <a:rPr lang="en-IN" i="1" u="sng" dirty="0"/>
              <a:t>(a) production or manufacture of goods</a:t>
            </a:r>
            <a:r>
              <a:rPr lang="en-IN" i="1" u="sng" dirty="0" smtClean="0"/>
              <a:t>;</a:t>
            </a:r>
            <a:br>
              <a:rPr lang="en-IN" i="1" u="sng" dirty="0" smtClean="0"/>
            </a:br>
            <a:r>
              <a:rPr lang="en-IN" i="1" u="sng" dirty="0" smtClean="0"/>
              <a:t/>
            </a:r>
            <a:br>
              <a:rPr lang="en-IN" i="1" u="sng" dirty="0" smtClean="0"/>
            </a:br>
            <a:r>
              <a:rPr lang="en-IN" dirty="0"/>
              <a:t>PRODUTION CHART/</a:t>
            </a:r>
            <a:br>
              <a:rPr lang="en-IN" dirty="0"/>
            </a:br>
            <a:r>
              <a:rPr lang="en-IN" dirty="0"/>
              <a:t>BATCH CHART/</a:t>
            </a:r>
            <a:br>
              <a:rPr lang="en-IN" dirty="0"/>
            </a:br>
            <a:r>
              <a:rPr lang="en-IN" dirty="0"/>
              <a:t>JOB CHART/</a:t>
            </a:r>
            <a:br>
              <a:rPr lang="en-IN" dirty="0"/>
            </a:br>
            <a:r>
              <a:rPr lang="en-IN" dirty="0"/>
              <a:t>BILL OF MATERIAL</a:t>
            </a:r>
            <a:br>
              <a:rPr lang="en-IN" dirty="0"/>
            </a:br>
            <a:r>
              <a:rPr lang="en-IN" dirty="0"/>
              <a:t>PRODUCTION SLIP</a:t>
            </a:r>
            <a:r>
              <a:rPr lang="en-IN" dirty="0" smtClean="0"/>
              <a:t/>
            </a:r>
            <a:br>
              <a:rPr lang="en-IN" dirty="0" smtClean="0"/>
            </a:br>
            <a:r>
              <a:rPr lang="en-IN" dirty="0"/>
              <a:t/>
            </a:r>
            <a:br>
              <a:rPr lang="en-IN" dirty="0"/>
            </a:br>
            <a:r>
              <a:rPr lang="en-IN" dirty="0"/>
              <a:t/>
            </a:r>
            <a:br>
              <a:rPr lang="en-IN" dirty="0"/>
            </a:br>
            <a:endParaRPr lang="en-IN" dirty="0"/>
          </a:p>
        </p:txBody>
      </p:sp>
      <p:sp>
        <p:nvSpPr>
          <p:cNvPr id="3" name="Rectangle 2"/>
          <p:cNvSpPr/>
          <p:nvPr/>
        </p:nvSpPr>
        <p:spPr>
          <a:xfrm>
            <a:off x="3605201" y="439443"/>
            <a:ext cx="1760418" cy="646331"/>
          </a:xfrm>
          <a:prstGeom prst="rect">
            <a:avLst/>
          </a:prstGeom>
        </p:spPr>
        <p:txBody>
          <a:bodyPr wrap="none">
            <a:spAutoFit/>
          </a:bodyPr>
          <a:lstStyle/>
          <a:p>
            <a:endParaRPr lang="en-IN" b="1" i="1" dirty="0" smtClean="0"/>
          </a:p>
          <a:p>
            <a:r>
              <a:rPr lang="en-IN" b="1" i="1" dirty="0" smtClean="0"/>
              <a:t>SECTION </a:t>
            </a:r>
            <a:r>
              <a:rPr lang="en-IN" b="1" i="1" dirty="0"/>
              <a:t>35(1)</a:t>
            </a:r>
            <a:endParaRPr lang="en-IN" dirty="0"/>
          </a:p>
        </p:txBody>
      </p:sp>
    </p:spTree>
    <p:extLst>
      <p:ext uri="{BB962C8B-B14F-4D97-AF65-F5344CB8AC3E}">
        <p14:creationId xmlns:p14="http://schemas.microsoft.com/office/powerpoint/2010/main" val="36930556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6161155"/>
          </a:xfrm>
        </p:spPr>
        <p:txBody>
          <a:bodyPr>
            <a:normAutofit fontScale="90000"/>
          </a:bodyPr>
          <a:lstStyle/>
          <a:p>
            <a:r>
              <a:rPr lang="en-IN" sz="2800" dirty="0"/>
              <a:t>(b) </a:t>
            </a:r>
            <a:r>
              <a:rPr lang="en-IN" sz="2800" u="sng" dirty="0"/>
              <a:t>inward supply of goods or services or both</a:t>
            </a:r>
            <a:r>
              <a:rPr lang="en-IN" sz="2800" u="sng" dirty="0" smtClean="0"/>
              <a:t>;</a:t>
            </a:r>
            <a:br>
              <a:rPr lang="en-IN" sz="2800" u="sng" dirty="0" smtClean="0"/>
            </a:br>
            <a:r>
              <a:rPr lang="en-IN" sz="2800" u="sng" dirty="0"/>
              <a:t/>
            </a:r>
            <a:br>
              <a:rPr lang="en-IN" sz="2800" u="sng" dirty="0"/>
            </a:br>
            <a:r>
              <a:rPr lang="en-IN" sz="2800" dirty="0" smtClean="0"/>
              <a:t>PO-PURCHASE ORDER/</a:t>
            </a:r>
            <a:br>
              <a:rPr lang="en-IN" sz="2800" dirty="0" smtClean="0"/>
            </a:br>
            <a:r>
              <a:rPr lang="en-IN" sz="2800" dirty="0" smtClean="0"/>
              <a:t>GRN-GOODS RECEIVED NOTE/</a:t>
            </a:r>
            <a:br>
              <a:rPr lang="en-IN" sz="2800" dirty="0" smtClean="0"/>
            </a:br>
            <a:r>
              <a:rPr lang="en-IN" sz="2800" dirty="0" smtClean="0"/>
              <a:t>PURCHASE INVOICE OF THE SUPPLIER/</a:t>
            </a:r>
            <a:br>
              <a:rPr lang="en-IN" sz="2800" dirty="0" smtClean="0"/>
            </a:br>
            <a:r>
              <a:rPr lang="en-IN" sz="2800" dirty="0" smtClean="0"/>
              <a:t>BANK BOOK</a:t>
            </a:r>
            <a:br>
              <a:rPr lang="en-IN" sz="2800" dirty="0" smtClean="0"/>
            </a:br>
            <a:r>
              <a:rPr lang="en-IN" sz="2800" dirty="0"/>
              <a:t/>
            </a:r>
            <a:br>
              <a:rPr lang="en-IN" sz="2800" dirty="0"/>
            </a:br>
            <a:r>
              <a:rPr lang="en-IN" sz="2800" u="sng" dirty="0"/>
              <a:t>and outward supply of goods or services or both;</a:t>
            </a:r>
            <a:br>
              <a:rPr lang="en-IN" sz="2800" u="sng" dirty="0"/>
            </a:br>
            <a:r>
              <a:rPr lang="en-IN" sz="2800" u="sng" dirty="0" smtClean="0"/>
              <a:t/>
            </a:r>
            <a:br>
              <a:rPr lang="en-IN" sz="2800" u="sng" dirty="0" smtClean="0"/>
            </a:br>
            <a:r>
              <a:rPr lang="en-IN" sz="2700" dirty="0" smtClean="0"/>
              <a:t>ORDER-SALES</a:t>
            </a:r>
            <a:r>
              <a:rPr lang="en-IN" sz="2700" dirty="0"/>
              <a:t>/</a:t>
            </a:r>
            <a:br>
              <a:rPr lang="en-IN" sz="2700" dirty="0"/>
            </a:br>
            <a:r>
              <a:rPr lang="en-IN" sz="2700" dirty="0"/>
              <a:t>OUTWARD CHALLAN/</a:t>
            </a:r>
            <a:br>
              <a:rPr lang="en-IN" sz="2700" dirty="0"/>
            </a:br>
            <a:r>
              <a:rPr lang="en-IN" sz="2700" dirty="0"/>
              <a:t>FRIGHT RECEIPT/</a:t>
            </a:r>
            <a:br>
              <a:rPr lang="en-IN" sz="2700" dirty="0"/>
            </a:br>
            <a:r>
              <a:rPr lang="en-IN" sz="2700" dirty="0"/>
              <a:t>SALES INVOICE/</a:t>
            </a:r>
            <a:br>
              <a:rPr lang="en-IN" sz="2700" dirty="0"/>
            </a:br>
            <a:r>
              <a:rPr lang="en-IN" sz="2700" dirty="0"/>
              <a:t>BANK BOOK</a:t>
            </a:r>
            <a:br>
              <a:rPr lang="en-IN" sz="2700" dirty="0"/>
            </a:br>
            <a:r>
              <a:rPr lang="en-IN" sz="2700" dirty="0"/>
              <a:t>DEBIT AND CREDIT NOTE</a:t>
            </a:r>
            <a:endParaRPr lang="en-IN" sz="2700" u="sng" dirty="0"/>
          </a:p>
        </p:txBody>
      </p:sp>
    </p:spTree>
    <p:extLst>
      <p:ext uri="{BB962C8B-B14F-4D97-AF65-F5344CB8AC3E}">
        <p14:creationId xmlns:p14="http://schemas.microsoft.com/office/powerpoint/2010/main" val="397487849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1082" y="436418"/>
            <a:ext cx="9083529" cy="4571999"/>
          </a:xfrm>
        </p:spPr>
        <p:txBody>
          <a:bodyPr>
            <a:normAutofit/>
          </a:bodyPr>
          <a:lstStyle/>
          <a:p>
            <a:r>
              <a:rPr lang="en-IN" dirty="0"/>
              <a:t>(c) </a:t>
            </a:r>
            <a:r>
              <a:rPr lang="en-IN" u="sng" dirty="0"/>
              <a:t>stock </a:t>
            </a:r>
            <a:r>
              <a:rPr lang="en-IN" u="sng" dirty="0" smtClean="0"/>
              <a:t>of goods</a:t>
            </a:r>
            <a:br>
              <a:rPr lang="en-IN" u="sng" dirty="0" smtClean="0"/>
            </a:br>
            <a:r>
              <a:rPr lang="en-IN" dirty="0"/>
              <a:t/>
            </a:r>
            <a:br>
              <a:rPr lang="en-IN" dirty="0"/>
            </a:br>
            <a:r>
              <a:rPr lang="en-IN" dirty="0"/>
              <a:t>GRN-GOODS RECEIVED NOTE,</a:t>
            </a:r>
            <a:br>
              <a:rPr lang="en-IN" dirty="0"/>
            </a:br>
            <a:r>
              <a:rPr lang="en-IN" dirty="0"/>
              <a:t>GOODS ISSUED SLIP,</a:t>
            </a:r>
            <a:br>
              <a:rPr lang="en-IN" dirty="0"/>
            </a:br>
            <a:r>
              <a:rPr lang="en-IN" dirty="0"/>
              <a:t>CHALLAN,</a:t>
            </a:r>
            <a:br>
              <a:rPr lang="en-IN" dirty="0"/>
            </a:br>
            <a:r>
              <a:rPr lang="en-IN" dirty="0"/>
              <a:t>INVOICE OF THE SUPPLIER,</a:t>
            </a:r>
            <a:br>
              <a:rPr lang="en-IN" dirty="0"/>
            </a:br>
            <a:r>
              <a:rPr lang="en-IN" dirty="0"/>
              <a:t>OTHER INVENTORY RECORDS</a:t>
            </a:r>
          </a:p>
        </p:txBody>
      </p:sp>
    </p:spTree>
    <p:extLst>
      <p:ext uri="{BB962C8B-B14F-4D97-AF65-F5344CB8AC3E}">
        <p14:creationId xmlns:p14="http://schemas.microsoft.com/office/powerpoint/2010/main" val="15795128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6669" y="987792"/>
            <a:ext cx="8911687" cy="5049326"/>
          </a:xfrm>
        </p:spPr>
        <p:txBody>
          <a:bodyPr>
            <a:normAutofit/>
          </a:bodyPr>
          <a:lstStyle/>
          <a:p>
            <a:r>
              <a:rPr lang="en-IN" dirty="0"/>
              <a:t>(d) </a:t>
            </a:r>
            <a:r>
              <a:rPr lang="en-IN" u="sng" dirty="0"/>
              <a:t>input tax credit availed</a:t>
            </a:r>
            <a:r>
              <a:rPr lang="en-IN" u="sng" dirty="0" smtClean="0"/>
              <a:t>;</a:t>
            </a:r>
            <a:br>
              <a:rPr lang="en-IN" u="sng" dirty="0" smtClean="0"/>
            </a:br>
            <a:r>
              <a:rPr lang="en-IN" dirty="0"/>
              <a:t/>
            </a:r>
            <a:br>
              <a:rPr lang="en-IN" dirty="0"/>
            </a:br>
            <a:r>
              <a:rPr lang="en-IN" dirty="0"/>
              <a:t>PURCHASE REGISTER,ACCOUNTING LEDGER,BANK BOOK AND CASH BOOK,JOURNAL</a:t>
            </a:r>
            <a:br>
              <a:rPr lang="en-IN" dirty="0"/>
            </a:br>
            <a:endParaRPr lang="en-IN" dirty="0"/>
          </a:p>
        </p:txBody>
      </p:sp>
    </p:spTree>
    <p:extLst>
      <p:ext uri="{BB962C8B-B14F-4D97-AF65-F5344CB8AC3E}">
        <p14:creationId xmlns:p14="http://schemas.microsoft.com/office/powerpoint/2010/main" val="85178851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287112"/>
          </a:xfrm>
        </p:spPr>
        <p:txBody>
          <a:bodyPr/>
          <a:lstStyle/>
          <a:p>
            <a:endParaRPr lang="en-IN" dirty="0"/>
          </a:p>
        </p:txBody>
      </p:sp>
      <p:sp>
        <p:nvSpPr>
          <p:cNvPr id="3" name="Content Placeholder 2"/>
          <p:cNvSpPr>
            <a:spLocks noGrp="1"/>
          </p:cNvSpPr>
          <p:nvPr>
            <p:ph idx="1"/>
          </p:nvPr>
        </p:nvSpPr>
        <p:spPr>
          <a:xfrm>
            <a:off x="2589212" y="976745"/>
            <a:ext cx="8915400" cy="4934477"/>
          </a:xfrm>
        </p:spPr>
        <p:txBody>
          <a:bodyPr/>
          <a:lstStyle/>
          <a:p>
            <a:endParaRPr lang="en-IN" b="1" u="sng" dirty="0" smtClean="0"/>
          </a:p>
          <a:p>
            <a:r>
              <a:rPr lang="en-IN" b="1" i="1" u="sng" dirty="0"/>
              <a:t>Section 35</a:t>
            </a:r>
            <a:r>
              <a:rPr lang="en-IN" dirty="0"/>
              <a:t> of the GST Act makes provisions regarding maintenance of accounts and records and </a:t>
            </a:r>
          </a:p>
          <a:p>
            <a:r>
              <a:rPr lang="en-IN" dirty="0"/>
              <a:t>&amp; </a:t>
            </a:r>
          </a:p>
          <a:p>
            <a:r>
              <a:rPr lang="en-IN" b="1" u="sng" dirty="0"/>
              <a:t>Section 36</a:t>
            </a:r>
            <a:r>
              <a:rPr lang="en-IN" dirty="0"/>
              <a:t> of the GST Act period of retention of accounts. </a:t>
            </a:r>
          </a:p>
          <a:p>
            <a:pPr marL="0" indent="0">
              <a:buNone/>
            </a:pPr>
            <a:endParaRPr lang="en-IN" b="1" u="sng" dirty="0"/>
          </a:p>
          <a:p>
            <a:endParaRPr lang="en-IN" b="1" u="sng" dirty="0" smtClean="0"/>
          </a:p>
          <a:p>
            <a:endParaRPr lang="en-IN" b="1" u="sng" dirty="0"/>
          </a:p>
          <a:p>
            <a:endParaRPr lang="en-IN" b="1" u="sng" dirty="0" smtClean="0"/>
          </a:p>
          <a:p>
            <a:pPr marL="0" indent="0">
              <a:buNone/>
            </a:pPr>
            <a:endParaRPr lang="en-IN" dirty="0"/>
          </a:p>
        </p:txBody>
      </p:sp>
    </p:spTree>
    <p:extLst>
      <p:ext uri="{BB962C8B-B14F-4D97-AF65-F5344CB8AC3E}">
        <p14:creationId xmlns:p14="http://schemas.microsoft.com/office/powerpoint/2010/main" val="250696476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723" y="551373"/>
            <a:ext cx="8911687" cy="5132454"/>
          </a:xfrm>
        </p:spPr>
        <p:txBody>
          <a:bodyPr/>
          <a:lstStyle/>
          <a:p>
            <a:r>
              <a:rPr lang="en-IN" dirty="0"/>
              <a:t>(e) </a:t>
            </a:r>
            <a:r>
              <a:rPr lang="en-IN" u="sng" dirty="0"/>
              <a:t>output tax payable and paid; </a:t>
            </a:r>
            <a:r>
              <a:rPr lang="en-IN" u="sng" dirty="0" smtClean="0"/>
              <a:t>and</a:t>
            </a:r>
            <a:br>
              <a:rPr lang="en-IN" u="sng" dirty="0" smtClean="0"/>
            </a:br>
            <a:r>
              <a:rPr lang="en-IN" u="sng" dirty="0"/>
              <a:t/>
            </a:r>
            <a:br>
              <a:rPr lang="en-IN" u="sng" dirty="0"/>
            </a:br>
            <a:r>
              <a:rPr lang="en-IN" dirty="0"/>
              <a:t>SALES REGISTER ACCOUNTING LEDGER,BANK BOOK AND CASH BOOK,JOURNAL,</a:t>
            </a:r>
            <a:br>
              <a:rPr lang="en-IN" dirty="0"/>
            </a:br>
            <a:endParaRPr lang="en-IN" dirty="0"/>
          </a:p>
        </p:txBody>
      </p:sp>
    </p:spTree>
    <p:extLst>
      <p:ext uri="{BB962C8B-B14F-4D97-AF65-F5344CB8AC3E}">
        <p14:creationId xmlns:p14="http://schemas.microsoft.com/office/powerpoint/2010/main" val="131642991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7173" y="863101"/>
            <a:ext cx="9790111" cy="1973617"/>
          </a:xfrm>
        </p:spPr>
        <p:txBody>
          <a:bodyPr>
            <a:normAutofit fontScale="90000"/>
          </a:bodyPr>
          <a:lstStyle/>
          <a:p>
            <a:r>
              <a:rPr lang="en-IN" sz="2800" dirty="0"/>
              <a:t>(f) </a:t>
            </a:r>
            <a:r>
              <a:rPr lang="en-IN" sz="2800" u="sng" dirty="0"/>
              <a:t>such other particulars as may </a:t>
            </a:r>
            <a:r>
              <a:rPr lang="en-IN" sz="2800" u="sng" dirty="0" smtClean="0"/>
              <a:t>be prescribed:</a:t>
            </a:r>
            <a:br>
              <a:rPr lang="en-IN" sz="2800" u="sng" dirty="0" smtClean="0"/>
            </a:br>
            <a:r>
              <a:rPr lang="en-IN" sz="2800" u="sng" dirty="0"/>
              <a:t/>
            </a:r>
            <a:br>
              <a:rPr lang="en-IN" sz="2800" u="sng" dirty="0"/>
            </a:br>
            <a:r>
              <a:rPr lang="en-IN" sz="2800" dirty="0"/>
              <a:t>CHEQUE BOOK ,PAYING </a:t>
            </a:r>
            <a:r>
              <a:rPr lang="en-IN" sz="2800" dirty="0" smtClean="0"/>
              <a:t>SLIP</a:t>
            </a:r>
            <a:br>
              <a:rPr lang="en-IN" sz="2800" dirty="0" smtClean="0"/>
            </a:br>
            <a:r>
              <a:rPr lang="en-IN" sz="2800" dirty="0"/>
              <a:t/>
            </a:r>
            <a:br>
              <a:rPr lang="en-IN" sz="2800" dirty="0"/>
            </a:br>
            <a:r>
              <a:rPr lang="en-IN" sz="2800" dirty="0" smtClean="0"/>
              <a:t/>
            </a:r>
            <a:br>
              <a:rPr lang="en-IN" sz="2800" dirty="0" smtClean="0"/>
            </a:br>
            <a:r>
              <a:rPr lang="en-IN" sz="2800" dirty="0"/>
              <a:t/>
            </a:r>
            <a:br>
              <a:rPr lang="en-IN" sz="2800" dirty="0"/>
            </a:br>
            <a:r>
              <a:rPr lang="en-IN" sz="2800" dirty="0" smtClean="0"/>
              <a:t/>
            </a:r>
            <a:br>
              <a:rPr lang="en-IN" sz="2800" dirty="0" smtClean="0"/>
            </a:br>
            <a:r>
              <a:rPr lang="en-IN" sz="2700" b="1" u="sng" dirty="0" smtClean="0"/>
              <a:t>Note</a:t>
            </a:r>
            <a:r>
              <a:rPr lang="en-IN" sz="2700" b="1" u="sng" dirty="0"/>
              <a:t>:-</a:t>
            </a:r>
            <a:r>
              <a:rPr lang="en-IN" sz="2700" dirty="0"/>
              <a:t> depending on the nature of goods or services </a:t>
            </a:r>
            <a:r>
              <a:rPr lang="en-IN" sz="2700" dirty="0" err="1"/>
              <a:t>supplied,the</a:t>
            </a:r>
            <a:r>
              <a:rPr lang="en-IN" sz="2700" dirty="0"/>
              <a:t> records may be maintained. For </a:t>
            </a:r>
            <a:r>
              <a:rPr lang="en-IN" sz="2700" dirty="0" err="1"/>
              <a:t>example,the</a:t>
            </a:r>
            <a:r>
              <a:rPr lang="en-IN" sz="2700" dirty="0"/>
              <a:t> company engaged in banking/Insurance/Labour may ask customers to fill specific </a:t>
            </a:r>
            <a:r>
              <a:rPr lang="en-IN" sz="2700" dirty="0" err="1"/>
              <a:t>format.some</a:t>
            </a:r>
            <a:r>
              <a:rPr lang="en-IN" sz="2700" dirty="0"/>
              <a:t> times on the basis of information may be basis for determining the tax liability.</a:t>
            </a:r>
            <a:br>
              <a:rPr lang="en-IN" sz="2700" dirty="0"/>
            </a:br>
            <a:endParaRPr lang="en-IN" sz="2700" u="sng" dirty="0"/>
          </a:p>
        </p:txBody>
      </p:sp>
    </p:spTree>
    <p:extLst>
      <p:ext uri="{BB962C8B-B14F-4D97-AF65-F5344CB8AC3E}">
        <p14:creationId xmlns:p14="http://schemas.microsoft.com/office/powerpoint/2010/main" val="228074107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6233891"/>
          </a:xfrm>
        </p:spPr>
        <p:txBody>
          <a:bodyPr>
            <a:normAutofit fontScale="90000"/>
          </a:bodyPr>
          <a:lstStyle/>
          <a:p>
            <a:r>
              <a:rPr lang="en-IN" dirty="0" smtClean="0"/>
              <a:t>SECTION 35 (2)</a:t>
            </a:r>
            <a:br>
              <a:rPr lang="en-IN" dirty="0" smtClean="0"/>
            </a:br>
            <a:r>
              <a:rPr lang="en-IN" b="1" dirty="0"/>
              <a:t>(b) Owner or operator of warehouse or </a:t>
            </a:r>
            <a:r>
              <a:rPr lang="en-IN" b="1" dirty="0" err="1" smtClean="0"/>
              <a:t>godown</a:t>
            </a:r>
            <a:r>
              <a:rPr lang="en-IN" b="1" dirty="0" smtClean="0"/>
              <a:t/>
            </a:r>
            <a:br>
              <a:rPr lang="en-IN" b="1" dirty="0" smtClean="0"/>
            </a:br>
            <a:r>
              <a:rPr lang="en-IN" b="1" i="1" u="sng" dirty="0"/>
              <a:t>Unregistered person</a:t>
            </a:r>
            <a:r>
              <a:rPr lang="en-IN" dirty="0"/>
              <a:t/>
            </a:r>
            <a:br>
              <a:rPr lang="en-IN" dirty="0"/>
            </a:br>
            <a:r>
              <a:rPr lang="en-IN" dirty="0"/>
              <a:t>if the owner or operator and transporter is </a:t>
            </a:r>
            <a:r>
              <a:rPr lang="en-IN" b="1" i="1" u="sng" dirty="0"/>
              <a:t>not</a:t>
            </a:r>
            <a:r>
              <a:rPr lang="en-IN" dirty="0"/>
              <a:t> a registered person, Section 35(2) of GST Act creates an </a:t>
            </a:r>
            <a:r>
              <a:rPr lang="en-IN" b="1" i="1" u="sng" dirty="0"/>
              <a:t>obligation</a:t>
            </a:r>
            <a:r>
              <a:rPr lang="en-IN" dirty="0"/>
              <a:t> on the to maintain the records as mentioned above. In addition to it, the owner or operator and transporter shall maintain the records of dispatches like lorry receipt number, vehicle number, number of packages, etc.</a:t>
            </a:r>
            <a:br>
              <a:rPr lang="en-IN" dirty="0"/>
            </a:br>
            <a:r>
              <a:rPr lang="en-IN" dirty="0"/>
              <a:t/>
            </a:r>
            <a:br>
              <a:rPr lang="en-IN" dirty="0"/>
            </a:br>
            <a:endParaRPr lang="en-IN" dirty="0"/>
          </a:p>
        </p:txBody>
      </p:sp>
    </p:spTree>
    <p:extLst>
      <p:ext uri="{BB962C8B-B14F-4D97-AF65-F5344CB8AC3E}">
        <p14:creationId xmlns:p14="http://schemas.microsoft.com/office/powerpoint/2010/main" val="118667272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5837" y="177301"/>
            <a:ext cx="9727766" cy="5932554"/>
          </a:xfrm>
        </p:spPr>
        <p:txBody>
          <a:bodyPr>
            <a:normAutofit fontScale="90000"/>
          </a:bodyPr>
          <a:lstStyle/>
          <a:p>
            <a:r>
              <a:rPr lang="en-IN" dirty="0" smtClean="0"/>
              <a:t>SECTION 35 (3)</a:t>
            </a:r>
            <a:br>
              <a:rPr lang="en-IN" dirty="0" smtClean="0"/>
            </a:br>
            <a:r>
              <a:rPr lang="en-IN" dirty="0" smtClean="0"/>
              <a:t>(</a:t>
            </a:r>
            <a:r>
              <a:rPr lang="en-IN" dirty="0"/>
              <a:t>c) </a:t>
            </a:r>
            <a:r>
              <a:rPr lang="en-IN" u="sng" dirty="0"/>
              <a:t>Maintenance of additional </a:t>
            </a:r>
            <a:r>
              <a:rPr lang="en-IN" u="sng" dirty="0" smtClean="0"/>
              <a:t>accounts</a:t>
            </a:r>
            <a:br>
              <a:rPr lang="en-IN" u="sng" dirty="0" smtClean="0"/>
            </a:br>
            <a:r>
              <a:rPr lang="en-IN" u="sng" dirty="0" smtClean="0"/>
              <a:t/>
            </a:r>
            <a:br>
              <a:rPr lang="en-IN" u="sng" dirty="0" smtClean="0"/>
            </a:br>
            <a:r>
              <a:rPr lang="en-IN" sz="2700" b="1" i="1" u="sng" dirty="0"/>
              <a:t>Proper determination of tax</a:t>
            </a:r>
            <a:r>
              <a:rPr lang="en-IN" sz="2700" dirty="0"/>
              <a:t/>
            </a:r>
            <a:br>
              <a:rPr lang="en-IN" sz="2700" dirty="0"/>
            </a:br>
            <a:r>
              <a:rPr lang="en-IN" sz="2700" dirty="0"/>
              <a:t> </a:t>
            </a:r>
            <a:br>
              <a:rPr lang="en-IN" sz="2700" dirty="0"/>
            </a:br>
            <a:r>
              <a:rPr lang="en-IN" sz="2700" dirty="0"/>
              <a:t>The basic purpose for maintenance of records is to ensure that the tax liability is properly computed. If the Commissioner is of the opinion that interest or revenue requires certain classes of assesse to maintain certain records, he may notify the issuance of additional records for the purpose of insuring </a:t>
            </a:r>
            <a:r>
              <a:rPr lang="en-IN" sz="2700" b="1" i="1" u="sng" dirty="0"/>
              <a:t>proper determination of tax payment</a:t>
            </a:r>
            <a:r>
              <a:rPr lang="en-IN" sz="2700" dirty="0"/>
              <a:t/>
            </a:r>
            <a:br>
              <a:rPr lang="en-IN" sz="2700" dirty="0"/>
            </a:br>
            <a:r>
              <a:rPr lang="en-IN" sz="2700" b="1" i="1" dirty="0"/>
              <a:t> </a:t>
            </a:r>
            <a:r>
              <a:rPr lang="en-IN" sz="2700" dirty="0"/>
              <a:t/>
            </a:r>
            <a:br>
              <a:rPr lang="en-IN" sz="2700" dirty="0"/>
            </a:br>
            <a:r>
              <a:rPr lang="en-IN" sz="2700" dirty="0"/>
              <a:t>To ensure uniformity all over India, such notification will be issued by Commissioner or Joint Secretary in Board- section 168(2) of CGST Act.</a:t>
            </a:r>
            <a:br>
              <a:rPr lang="en-IN" sz="2700" dirty="0"/>
            </a:br>
            <a:endParaRPr lang="en-IN" sz="2700" dirty="0"/>
          </a:p>
        </p:txBody>
      </p:sp>
    </p:spTree>
    <p:extLst>
      <p:ext uri="{BB962C8B-B14F-4D97-AF65-F5344CB8AC3E}">
        <p14:creationId xmlns:p14="http://schemas.microsoft.com/office/powerpoint/2010/main" val="400957669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718" y="72736"/>
            <a:ext cx="9810893" cy="6047509"/>
          </a:xfrm>
        </p:spPr>
        <p:txBody>
          <a:bodyPr>
            <a:normAutofit fontScale="90000"/>
          </a:bodyPr>
          <a:lstStyle/>
          <a:p>
            <a:r>
              <a:rPr lang="en-IN" sz="2700" b="1" dirty="0" smtClean="0"/>
              <a:t>SECTION 35 (4)</a:t>
            </a:r>
            <a:br>
              <a:rPr lang="en-IN" sz="2700" b="1" dirty="0" smtClean="0"/>
            </a:br>
            <a:r>
              <a:rPr lang="en-IN" sz="2700" b="1" dirty="0" smtClean="0"/>
              <a:t>(</a:t>
            </a:r>
            <a:r>
              <a:rPr lang="en-IN" sz="2700" b="1" dirty="0"/>
              <a:t>d) </a:t>
            </a:r>
            <a:r>
              <a:rPr lang="en-IN" sz="2700" b="1" u="sng" dirty="0"/>
              <a:t>Power of Commissioners/ Chief </a:t>
            </a:r>
            <a:r>
              <a:rPr lang="en-IN" sz="2700" b="1" u="sng" dirty="0" smtClean="0"/>
              <a:t>Commissioner</a:t>
            </a:r>
            <a:br>
              <a:rPr lang="en-IN" sz="2700" b="1" u="sng" dirty="0" smtClean="0"/>
            </a:br>
            <a:r>
              <a:rPr lang="en-IN" sz="2700" dirty="0"/>
              <a:t>There are different types of taxable persons like proprietor, individual, partnership firm, HUF, etc. The small taxable person carrying out the activity may not be able maintain the elaborate records. Therefore, the Commissioner under section 35(4) of the GST Act has been empowered to permit such small taxable person to maintain the records in such manner as may be prescribed. The Commissioner may prescribe simplified records in order to take care of the situation prevalent in that particular trade or particular locality.</a:t>
            </a:r>
            <a:br>
              <a:rPr lang="en-IN" sz="2700" dirty="0"/>
            </a:br>
            <a:r>
              <a:rPr lang="en-IN" sz="2700" dirty="0"/>
              <a:t> </a:t>
            </a:r>
            <a:br>
              <a:rPr lang="en-IN" sz="2700" dirty="0"/>
            </a:br>
            <a:r>
              <a:rPr lang="en-IN" sz="2700" dirty="0"/>
              <a:t>To ensure uniformity all over India, such notification will be issued by Commissioner or Joint Secretary in Board- section 168(2) of CGST Act.</a:t>
            </a:r>
            <a:br>
              <a:rPr lang="en-IN" sz="2700" dirty="0"/>
            </a:br>
            <a:r>
              <a:rPr lang="en-IN" sz="3100" b="1" dirty="0" smtClean="0"/>
              <a:t/>
            </a:r>
            <a:br>
              <a:rPr lang="en-IN" sz="3100" b="1" dirty="0" smtClean="0"/>
            </a:br>
            <a:endParaRPr lang="en-IN" sz="3100" dirty="0"/>
          </a:p>
        </p:txBody>
      </p:sp>
    </p:spTree>
    <p:extLst>
      <p:ext uri="{BB962C8B-B14F-4D97-AF65-F5344CB8AC3E}">
        <p14:creationId xmlns:p14="http://schemas.microsoft.com/office/powerpoint/2010/main" val="169701720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109" y="634501"/>
            <a:ext cx="9777846" cy="6140372"/>
          </a:xfrm>
        </p:spPr>
        <p:txBody>
          <a:bodyPr>
            <a:normAutofit fontScale="90000"/>
          </a:bodyPr>
          <a:lstStyle/>
          <a:p>
            <a:r>
              <a:rPr lang="en-IN" sz="3100" dirty="0" smtClean="0"/>
              <a:t>SECTION 35 (5)</a:t>
            </a:r>
            <a:br>
              <a:rPr lang="en-IN" sz="3100" dirty="0" smtClean="0"/>
            </a:br>
            <a:r>
              <a:rPr lang="en-IN" sz="3100" b="1" dirty="0"/>
              <a:t>(e) </a:t>
            </a:r>
            <a:r>
              <a:rPr lang="en-IN" sz="3100" b="1" u="sng" dirty="0"/>
              <a:t>Auditing of </a:t>
            </a:r>
            <a:r>
              <a:rPr lang="en-IN" sz="3100" b="1" u="sng" dirty="0" smtClean="0"/>
              <a:t>Accounts</a:t>
            </a:r>
            <a:br>
              <a:rPr lang="en-IN" sz="3100" b="1" u="sng" dirty="0" smtClean="0"/>
            </a:br>
            <a:r>
              <a:rPr lang="en-IN" sz="3100" b="1" dirty="0"/>
              <a:t/>
            </a:r>
            <a:br>
              <a:rPr lang="en-IN" sz="3100" b="1" dirty="0"/>
            </a:br>
            <a:r>
              <a:rPr lang="en-IN" sz="3100" dirty="0"/>
              <a:t>The Return Rule 21(2) provides that every registered person whose aggregate turnover during a financial year exceeds </a:t>
            </a:r>
            <a:r>
              <a:rPr lang="en-IN" sz="3100" dirty="0" err="1"/>
              <a:t>Rs</a:t>
            </a:r>
            <a:r>
              <a:rPr lang="en-IN" sz="3100" dirty="0"/>
              <a:t>. 1 Crore, then he shall get the accounts audited under sub-section (5) of Section 35 of the GST Act and shall furnish a copy of the audited annual accounts and a reconciliation statement u/s 44(2) of the GST Act duly certified in form 9B electronically. The powers are provided to CBEC  to prescribe any other documents as may prescribed, shall be attached with the report</a:t>
            </a:r>
            <a:r>
              <a:rPr lang="en-IN" dirty="0"/>
              <a:t/>
            </a:r>
            <a:br>
              <a:rPr lang="en-IN" dirty="0"/>
            </a:br>
            <a:endParaRPr lang="en-IN" dirty="0"/>
          </a:p>
        </p:txBody>
      </p:sp>
    </p:spTree>
    <p:extLst>
      <p:ext uri="{BB962C8B-B14F-4D97-AF65-F5344CB8AC3E}">
        <p14:creationId xmlns:p14="http://schemas.microsoft.com/office/powerpoint/2010/main" val="210935068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724735"/>
          </a:xfrm>
        </p:spPr>
        <p:txBody>
          <a:bodyPr/>
          <a:lstStyle/>
          <a:p>
            <a:r>
              <a:rPr lang="en-IN" dirty="0" smtClean="0"/>
              <a:t/>
            </a:r>
            <a:br>
              <a:rPr lang="en-IN" dirty="0" smtClean="0"/>
            </a:br>
            <a:r>
              <a:rPr lang="en-IN" dirty="0"/>
              <a:t/>
            </a:r>
            <a:br>
              <a:rPr lang="en-IN" dirty="0"/>
            </a:br>
            <a:r>
              <a:rPr lang="en-IN" dirty="0" smtClean="0"/>
              <a:t>LET US MOVE TO FAQ</a:t>
            </a:r>
            <a:br>
              <a:rPr lang="en-IN" dirty="0" smtClean="0"/>
            </a:br>
            <a:r>
              <a:rPr lang="en-IN" dirty="0"/>
              <a:t/>
            </a:r>
            <a:br>
              <a:rPr lang="en-IN" dirty="0"/>
            </a:br>
            <a:r>
              <a:rPr lang="en-IN" dirty="0" smtClean="0"/>
              <a:t/>
            </a:r>
            <a:br>
              <a:rPr lang="en-IN" dirty="0" smtClean="0"/>
            </a:br>
            <a:r>
              <a:rPr lang="en-IN" dirty="0"/>
              <a:t/>
            </a:r>
            <a:br>
              <a:rPr lang="en-IN" dirty="0"/>
            </a:br>
            <a:r>
              <a:rPr lang="en-IN" dirty="0" smtClean="0"/>
              <a:t>Ca </a:t>
            </a:r>
            <a:r>
              <a:rPr lang="en-IN" dirty="0" err="1" smtClean="0"/>
              <a:t>Avinash</a:t>
            </a:r>
            <a:r>
              <a:rPr lang="en-IN" dirty="0" smtClean="0"/>
              <a:t> </a:t>
            </a:r>
            <a:r>
              <a:rPr lang="en-IN" dirty="0" err="1" smtClean="0"/>
              <a:t>Lalwani</a:t>
            </a:r>
            <a:r>
              <a:rPr lang="en-IN" dirty="0" smtClean="0"/>
              <a:t/>
            </a:r>
            <a:br>
              <a:rPr lang="en-IN" dirty="0" smtClean="0"/>
            </a:br>
            <a:r>
              <a:rPr lang="en-IN" dirty="0" smtClean="0"/>
              <a:t>09821118801,Mumbai</a:t>
            </a:r>
            <a:r>
              <a:rPr lang="en-IN" smtClean="0"/>
              <a:t/>
            </a:r>
            <a:br>
              <a:rPr lang="en-IN" smtClean="0"/>
            </a:br>
            <a:r>
              <a:rPr lang="en-IN" smtClean="0"/>
              <a:t>adlalwanica@gmail.com</a:t>
            </a:r>
            <a:endParaRPr lang="en-IN" dirty="0"/>
          </a:p>
        </p:txBody>
      </p:sp>
    </p:spTree>
    <p:extLst>
      <p:ext uri="{BB962C8B-B14F-4D97-AF65-F5344CB8AC3E}">
        <p14:creationId xmlns:p14="http://schemas.microsoft.com/office/powerpoint/2010/main" val="41813536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311072"/>
          </a:xfrm>
        </p:spPr>
        <p:txBody>
          <a:bodyPr>
            <a:normAutofit fontScale="90000"/>
          </a:bodyPr>
          <a:lstStyle/>
          <a:p>
            <a:endParaRPr lang="en-IN" dirty="0"/>
          </a:p>
        </p:txBody>
      </p:sp>
      <p:sp>
        <p:nvSpPr>
          <p:cNvPr id="3" name="Content Placeholder 2"/>
          <p:cNvSpPr>
            <a:spLocks noGrp="1"/>
          </p:cNvSpPr>
          <p:nvPr>
            <p:ph idx="1"/>
          </p:nvPr>
        </p:nvSpPr>
        <p:spPr>
          <a:xfrm>
            <a:off x="2589212" y="1246909"/>
            <a:ext cx="8915400" cy="5048738"/>
          </a:xfrm>
        </p:spPr>
        <p:txBody>
          <a:bodyPr>
            <a:normAutofit/>
          </a:bodyPr>
          <a:lstStyle/>
          <a:p>
            <a:r>
              <a:rPr lang="en-IN" b="1" i="1" u="sng" dirty="0"/>
              <a:t>OBJECT :-</a:t>
            </a:r>
            <a:r>
              <a:rPr lang="en-IN" dirty="0"/>
              <a:t> The main objective of the accounts record is to ensure that the person is able to compute the tax liability properly and make payment of the same</a:t>
            </a:r>
          </a:p>
          <a:p>
            <a:r>
              <a:rPr lang="en-IN" b="1" i="1" u="sng" dirty="0"/>
              <a:t>FORMAT:</a:t>
            </a:r>
            <a:r>
              <a:rPr lang="en-IN" dirty="0"/>
              <a:t> These section do not provide any specific format in which records are to be maintained. However, it generally provides that the records indication true and correct account of the business activities of a registered person shall be maintained. </a:t>
            </a:r>
          </a:p>
          <a:p>
            <a:r>
              <a:rPr lang="en-IN" b="1" dirty="0"/>
              <a:t>Inventory accounting </a:t>
            </a:r>
            <a:r>
              <a:rPr lang="en-IN" dirty="0"/>
              <a:t>to be strengthened so that there is no issue in taking input tax credit which is based on receipt of goods or services only.</a:t>
            </a:r>
          </a:p>
          <a:p>
            <a:r>
              <a:rPr lang="en-IN" dirty="0" smtClean="0"/>
              <a:t>Records </a:t>
            </a:r>
            <a:r>
              <a:rPr lang="en-IN" dirty="0"/>
              <a:t>are to be kept at each registered place of business be it electronically or in hard format</a:t>
            </a:r>
          </a:p>
          <a:p>
            <a:r>
              <a:rPr lang="en-IN" dirty="0" smtClean="0"/>
              <a:t>Maintenance </a:t>
            </a:r>
            <a:r>
              <a:rPr lang="en-IN" dirty="0"/>
              <a:t>of running accounts and payment settlement to be looked at to ensure the adjustment of payment at invoice </a:t>
            </a:r>
            <a:r>
              <a:rPr lang="en-IN" dirty="0" smtClean="0"/>
              <a:t>level</a:t>
            </a:r>
          </a:p>
          <a:p>
            <a:r>
              <a:rPr lang="en-IN" b="1" dirty="0" smtClean="0"/>
              <a:t>Reconciliation:</a:t>
            </a:r>
            <a:r>
              <a:rPr lang="en-IN" dirty="0" smtClean="0"/>
              <a:t>-Reconciliaiton between Gst Return and Audited Accounts</a:t>
            </a:r>
          </a:p>
          <a:p>
            <a:endParaRPr lang="en-IN" dirty="0"/>
          </a:p>
        </p:txBody>
      </p:sp>
    </p:spTree>
    <p:extLst>
      <p:ext uri="{BB962C8B-B14F-4D97-AF65-F5344CB8AC3E}">
        <p14:creationId xmlns:p14="http://schemas.microsoft.com/office/powerpoint/2010/main" val="12487952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61909721"/>
              </p:ext>
            </p:extLst>
          </p:nvPr>
        </p:nvGraphicFramePr>
        <p:xfrm>
          <a:off x="2592926" y="2140526"/>
          <a:ext cx="8650038" cy="3512128"/>
        </p:xfrm>
        <a:graphic>
          <a:graphicData uri="http://schemas.openxmlformats.org/drawingml/2006/table">
            <a:tbl>
              <a:tblPr firstRow="1" firstCol="1" bandRow="1">
                <a:tableStyleId>{5C22544A-7EE6-4342-B048-85BDC9FD1C3A}</a:tableStyleId>
              </a:tblPr>
              <a:tblGrid>
                <a:gridCol w="1067509"/>
                <a:gridCol w="7582529"/>
              </a:tblGrid>
              <a:tr h="558487">
                <a:tc>
                  <a:txBody>
                    <a:bodyPr/>
                    <a:lstStyle/>
                    <a:p>
                      <a:pPr algn="just">
                        <a:lnSpc>
                          <a:spcPct val="107000"/>
                        </a:lnSpc>
                        <a:spcAft>
                          <a:spcPts val="0"/>
                        </a:spcAft>
                      </a:pPr>
                      <a:r>
                        <a:rPr lang="en-IN" sz="1400" u="sng">
                          <a:effectLst/>
                        </a:rPr>
                        <a:t>SR NO</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400" u="sng">
                          <a:effectLst/>
                        </a:rPr>
                        <a:t>Scope of discussion</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8815">
                <a:tc>
                  <a:txBody>
                    <a:bodyPr/>
                    <a:lstStyle/>
                    <a:p>
                      <a:pPr algn="just">
                        <a:lnSpc>
                          <a:spcPct val="107000"/>
                        </a:lnSpc>
                        <a:spcAft>
                          <a:spcPts val="0"/>
                        </a:spcAft>
                      </a:pPr>
                      <a:r>
                        <a:rPr lang="en-IN" sz="1400" u="sng">
                          <a:effectLst/>
                        </a:rPr>
                        <a:t>(a)</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400">
                          <a:effectLst/>
                        </a:rPr>
                        <a:t>Bare Act</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8815">
                <a:tc>
                  <a:txBody>
                    <a:bodyPr/>
                    <a:lstStyle/>
                    <a:p>
                      <a:pPr algn="just">
                        <a:lnSpc>
                          <a:spcPct val="107000"/>
                        </a:lnSpc>
                        <a:spcAft>
                          <a:spcPts val="0"/>
                        </a:spcAft>
                      </a:pPr>
                      <a:r>
                        <a:rPr lang="en-IN" sz="1400" u="sng">
                          <a:effectLst/>
                        </a:rPr>
                        <a:t>(b)</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400" dirty="0" smtClean="0">
                          <a:effectLst/>
                        </a:rPr>
                        <a:t>Rules</a:t>
                      </a:r>
                      <a:endParaRPr lang="en-IN"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8815">
                <a:tc>
                  <a:txBody>
                    <a:bodyPr/>
                    <a:lstStyle/>
                    <a:p>
                      <a:pPr algn="just">
                        <a:lnSpc>
                          <a:spcPct val="107000"/>
                        </a:lnSpc>
                        <a:spcAft>
                          <a:spcPts val="0"/>
                        </a:spcAft>
                      </a:pPr>
                      <a:r>
                        <a:rPr lang="en-IN" sz="1400" u="sng">
                          <a:effectLst/>
                        </a:rPr>
                        <a:t>(c)</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400">
                          <a:effectLst/>
                        </a:rPr>
                        <a:t>Key Points</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38598">
                <a:tc>
                  <a:txBody>
                    <a:bodyPr/>
                    <a:lstStyle/>
                    <a:p>
                      <a:pPr algn="just">
                        <a:lnSpc>
                          <a:spcPct val="107000"/>
                        </a:lnSpc>
                        <a:spcAft>
                          <a:spcPts val="0"/>
                        </a:spcAft>
                      </a:pPr>
                      <a:r>
                        <a:rPr lang="en-IN" sz="1400" u="sng">
                          <a:effectLst/>
                        </a:rPr>
                        <a:t>(d)</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600">
                          <a:effectLst/>
                        </a:rPr>
                        <a:t>VAT visa vis GST on ACCOUNTS AND RECORDS</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38598">
                <a:tc>
                  <a:txBody>
                    <a:bodyPr/>
                    <a:lstStyle/>
                    <a:p>
                      <a:pPr algn="just">
                        <a:lnSpc>
                          <a:spcPct val="107000"/>
                        </a:lnSpc>
                        <a:spcAft>
                          <a:spcPts val="0"/>
                        </a:spcAft>
                      </a:pPr>
                      <a:r>
                        <a:rPr lang="en-IN" sz="1400" u="sng">
                          <a:effectLst/>
                        </a:rPr>
                        <a:t>(f)</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en-IN" sz="1600" dirty="0">
                          <a:effectLst/>
                        </a:rPr>
                        <a:t>FAQ</a:t>
                      </a:r>
                      <a:endParaRPr lang="en-IN"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21281035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2592924" y="654627"/>
            <a:ext cx="8911687" cy="5559137"/>
          </a:xfrm>
        </p:spPr>
        <p:txBody>
          <a:bodyPr>
            <a:normAutofit fontScale="90000"/>
          </a:bodyPr>
          <a:lstStyle/>
          <a:p>
            <a:r>
              <a:rPr lang="en-IN" sz="2700" b="1" dirty="0"/>
              <a:t>BARE ACT :-</a:t>
            </a:r>
            <a:r>
              <a:rPr lang="en-IN" sz="2700" b="1" dirty="0">
                <a:latin typeface="ArialNarrow,Bold"/>
                <a:ea typeface="Calibri" panose="020F0502020204030204" pitchFamily="34" charset="0"/>
                <a:cs typeface="ArialNarrow,Bold"/>
              </a:rPr>
              <a:t>ACCOUNTS AND RECORDS</a:t>
            </a:r>
            <a:r>
              <a:rPr lang="en-IN" sz="2700" dirty="0">
                <a:latin typeface="Calibri" panose="020F0502020204030204" pitchFamily="34" charset="0"/>
                <a:ea typeface="Calibri" panose="020F0502020204030204" pitchFamily="34" charset="0"/>
                <a:cs typeface="Arial" panose="020B0604020202020204" pitchFamily="34" charset="0"/>
              </a:rPr>
              <a:t/>
            </a:r>
            <a:br>
              <a:rPr lang="en-IN" sz="2700" dirty="0">
                <a:latin typeface="Calibri" panose="020F0502020204030204" pitchFamily="34" charset="0"/>
                <a:ea typeface="Calibri" panose="020F0502020204030204" pitchFamily="34" charset="0"/>
                <a:cs typeface="Arial" panose="020B0604020202020204" pitchFamily="34" charset="0"/>
              </a:rPr>
            </a:br>
            <a:r>
              <a:rPr lang="en-IN" sz="2700" b="1" dirty="0">
                <a:latin typeface="ArialNarrow,Bold"/>
                <a:ea typeface="Calibri" panose="020F0502020204030204" pitchFamily="34" charset="0"/>
                <a:cs typeface="ArialNarrow,Bold"/>
              </a:rPr>
              <a:t> </a:t>
            </a:r>
            <a:r>
              <a:rPr lang="en-IN" sz="2700" b="1" dirty="0"/>
              <a:t>35. Accounts and other records</a:t>
            </a:r>
            <a:r>
              <a:rPr lang="en-IN" sz="2700" dirty="0"/>
              <a:t/>
            </a:r>
            <a:br>
              <a:rPr lang="en-IN" sz="2700" dirty="0"/>
            </a:br>
            <a:r>
              <a:rPr lang="en-IN" sz="2700" dirty="0"/>
              <a:t> </a:t>
            </a:r>
            <a:br>
              <a:rPr lang="en-IN" sz="2700" dirty="0"/>
            </a:br>
            <a:r>
              <a:rPr lang="en-IN" sz="2700" dirty="0">
                <a:solidFill>
                  <a:srgbClr val="00B0F0"/>
                </a:solidFill>
              </a:rPr>
              <a:t>(1) </a:t>
            </a:r>
            <a:r>
              <a:rPr lang="en-IN" sz="2700" dirty="0"/>
              <a:t>Every registered person shall keep and maintain, at his </a:t>
            </a:r>
            <a:r>
              <a:rPr lang="en-IN" sz="2700" b="1" u="sng" dirty="0">
                <a:solidFill>
                  <a:srgbClr val="FF0000"/>
                </a:solidFill>
              </a:rPr>
              <a:t>principal place of business</a:t>
            </a:r>
            <a:r>
              <a:rPr lang="en-IN" sz="2700" dirty="0"/>
              <a:t>, as mentioned in the certificate of registration, a true and correct account of—</a:t>
            </a:r>
            <a:br>
              <a:rPr lang="en-IN" sz="2700" dirty="0"/>
            </a:br>
            <a:r>
              <a:rPr lang="en-IN" sz="2700" dirty="0"/>
              <a:t> </a:t>
            </a:r>
            <a:br>
              <a:rPr lang="en-IN" sz="2700" dirty="0"/>
            </a:br>
            <a:r>
              <a:rPr lang="en-IN" sz="2700" dirty="0"/>
              <a:t>(a) production or manufacture of goods;</a:t>
            </a:r>
            <a:br>
              <a:rPr lang="en-IN" sz="2700" dirty="0"/>
            </a:br>
            <a:r>
              <a:rPr lang="en-IN" sz="2700" dirty="0"/>
              <a:t> </a:t>
            </a:r>
            <a:br>
              <a:rPr lang="en-IN" sz="2700" dirty="0"/>
            </a:br>
            <a:r>
              <a:rPr lang="en-IN" sz="2700" dirty="0"/>
              <a:t>(b) inward and outward supply of goods or services or both;</a:t>
            </a:r>
            <a:br>
              <a:rPr lang="en-IN" sz="2700" dirty="0"/>
            </a:br>
            <a:r>
              <a:rPr lang="en-IN" sz="2700" dirty="0"/>
              <a:t> </a:t>
            </a:r>
            <a:br>
              <a:rPr lang="en-IN" sz="2700" dirty="0"/>
            </a:br>
            <a:r>
              <a:rPr lang="en-IN" sz="2700" dirty="0"/>
              <a:t>(c) stock of goods;</a:t>
            </a:r>
            <a:r>
              <a:rPr lang="en-IN" dirty="0"/>
              <a:t/>
            </a:r>
            <a:br>
              <a:rPr lang="en-IN" dirty="0"/>
            </a:br>
            <a:endParaRPr lang="en-IN" dirty="0"/>
          </a:p>
        </p:txBody>
      </p:sp>
    </p:spTree>
    <p:extLst>
      <p:ext uri="{BB962C8B-B14F-4D97-AF65-F5344CB8AC3E}">
        <p14:creationId xmlns:p14="http://schemas.microsoft.com/office/powerpoint/2010/main" val="40694273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402617"/>
          </a:xfrm>
        </p:spPr>
        <p:txBody>
          <a:bodyPr>
            <a:normAutofit fontScale="90000"/>
          </a:bodyPr>
          <a:lstStyle/>
          <a:p>
            <a:r>
              <a:rPr lang="en-IN" sz="2700" dirty="0"/>
              <a:t>(d) input tax credit availed;</a:t>
            </a:r>
            <a:br>
              <a:rPr lang="en-IN" sz="2700" dirty="0"/>
            </a:br>
            <a:r>
              <a:rPr lang="en-IN" sz="2700" dirty="0"/>
              <a:t> </a:t>
            </a:r>
            <a:br>
              <a:rPr lang="en-IN" sz="2700" dirty="0"/>
            </a:br>
            <a:r>
              <a:rPr lang="en-IN" sz="2700" dirty="0"/>
              <a:t>(e) output tax payable and paid; and</a:t>
            </a:r>
            <a:br>
              <a:rPr lang="en-IN" sz="2700" dirty="0"/>
            </a:br>
            <a:r>
              <a:rPr lang="en-IN" sz="2700" dirty="0"/>
              <a:t> </a:t>
            </a:r>
            <a:br>
              <a:rPr lang="en-IN" sz="2700" dirty="0"/>
            </a:br>
            <a:r>
              <a:rPr lang="en-IN" sz="2700" dirty="0"/>
              <a:t>(f) such other particulars as may be prescribed:</a:t>
            </a:r>
            <a:br>
              <a:rPr lang="en-IN" sz="2700" dirty="0"/>
            </a:br>
            <a:r>
              <a:rPr lang="en-IN" sz="2700" dirty="0"/>
              <a:t> </a:t>
            </a:r>
            <a:br>
              <a:rPr lang="en-IN" sz="2700" dirty="0"/>
            </a:br>
            <a:r>
              <a:rPr lang="en-IN" sz="2700" dirty="0"/>
              <a:t>Provided that where more than one place of business is specified in the certificate of registration, the accounts relating to </a:t>
            </a:r>
            <a:r>
              <a:rPr lang="en-IN" sz="2700" b="1" u="sng" dirty="0">
                <a:solidFill>
                  <a:srgbClr val="FF0000"/>
                </a:solidFill>
              </a:rPr>
              <a:t>each place of business </a:t>
            </a:r>
            <a:r>
              <a:rPr lang="en-IN" sz="2700" dirty="0"/>
              <a:t>shall be kept at such places of business:</a:t>
            </a:r>
            <a:br>
              <a:rPr lang="en-IN" sz="2700" dirty="0"/>
            </a:br>
            <a:r>
              <a:rPr lang="en-IN" sz="2700" dirty="0"/>
              <a:t> </a:t>
            </a:r>
            <a:br>
              <a:rPr lang="en-IN" sz="2700" dirty="0"/>
            </a:br>
            <a:r>
              <a:rPr lang="en-IN" sz="2700" dirty="0"/>
              <a:t>Provided further that the registered person may keep and maintain such accounts and other particulars in </a:t>
            </a:r>
            <a:r>
              <a:rPr lang="en-IN" sz="2700" b="1" u="sng" dirty="0">
                <a:solidFill>
                  <a:srgbClr val="FF0000"/>
                </a:solidFill>
              </a:rPr>
              <a:t>electronic form</a:t>
            </a:r>
            <a:r>
              <a:rPr lang="en-IN" sz="2700" dirty="0"/>
              <a:t> in such manner as may be prescribed.</a:t>
            </a:r>
            <a:r>
              <a:rPr lang="en-IN" dirty="0"/>
              <a:t/>
            </a:r>
            <a:br>
              <a:rPr lang="en-IN" dirty="0"/>
            </a:br>
            <a:endParaRPr lang="en-IN" dirty="0"/>
          </a:p>
        </p:txBody>
      </p:sp>
    </p:spTree>
    <p:extLst>
      <p:ext uri="{BB962C8B-B14F-4D97-AF65-F5344CB8AC3E}">
        <p14:creationId xmlns:p14="http://schemas.microsoft.com/office/powerpoint/2010/main" val="261667748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460" y="-176647"/>
            <a:ext cx="8911687" cy="6338455"/>
          </a:xfrm>
        </p:spPr>
        <p:txBody>
          <a:bodyPr>
            <a:normAutofit fontScale="90000"/>
          </a:bodyPr>
          <a:lstStyle/>
          <a:p>
            <a:r>
              <a:rPr lang="en-IN" sz="2700" dirty="0" smtClean="0"/>
              <a:t/>
            </a:r>
            <a:br>
              <a:rPr lang="en-IN" sz="2700" dirty="0" smtClean="0"/>
            </a:br>
            <a:r>
              <a:rPr lang="en-IN" sz="2700" dirty="0"/>
              <a:t/>
            </a:r>
            <a:br>
              <a:rPr lang="en-IN" sz="2700" dirty="0"/>
            </a:br>
            <a:r>
              <a:rPr lang="en-IN" sz="2700" dirty="0" smtClean="0"/>
              <a:t/>
            </a:r>
            <a:br>
              <a:rPr lang="en-IN" sz="2700" dirty="0" smtClean="0"/>
            </a:br>
            <a:r>
              <a:rPr lang="en-IN" sz="3100" dirty="0" smtClean="0">
                <a:solidFill>
                  <a:srgbClr val="00B0F0"/>
                </a:solidFill>
              </a:rPr>
              <a:t>(</a:t>
            </a:r>
            <a:r>
              <a:rPr lang="en-IN" sz="3100" dirty="0">
                <a:solidFill>
                  <a:srgbClr val="00B0F0"/>
                </a:solidFill>
              </a:rPr>
              <a:t>2) </a:t>
            </a:r>
            <a:r>
              <a:rPr lang="en-IN" sz="3100" dirty="0"/>
              <a:t>Every owner or operator of warehouse or </a:t>
            </a:r>
            <a:r>
              <a:rPr lang="en-IN" sz="3100" dirty="0" err="1"/>
              <a:t>godown</a:t>
            </a:r>
            <a:r>
              <a:rPr lang="en-IN" sz="3100" dirty="0"/>
              <a:t> or any other place used for storage of goods and every transporter, irrespective of whether he is a registered person or </a:t>
            </a:r>
            <a:r>
              <a:rPr lang="en-IN" sz="3100" dirty="0" err="1"/>
              <a:t>not,</a:t>
            </a:r>
            <a:r>
              <a:rPr lang="en-IN" sz="3100" b="1" u="sng" dirty="0" err="1">
                <a:solidFill>
                  <a:srgbClr val="FF0000"/>
                </a:solidFill>
              </a:rPr>
              <a:t>shall</a:t>
            </a:r>
            <a:r>
              <a:rPr lang="en-IN" sz="3100" b="1" u="sng" dirty="0">
                <a:solidFill>
                  <a:srgbClr val="FF0000"/>
                </a:solidFill>
              </a:rPr>
              <a:t> maintain</a:t>
            </a:r>
            <a:r>
              <a:rPr lang="en-IN" sz="3100" dirty="0"/>
              <a:t> records of the consigner, consignee and other relevant details of the goods in such manner as may be prescribed</a:t>
            </a:r>
            <a:r>
              <a:rPr lang="en-IN" sz="2700" dirty="0"/>
              <a:t>.</a:t>
            </a:r>
            <a:br>
              <a:rPr lang="en-IN" sz="2700" dirty="0"/>
            </a:br>
            <a:r>
              <a:rPr lang="en-IN" sz="2700" dirty="0"/>
              <a:t> </a:t>
            </a:r>
            <a:br>
              <a:rPr lang="en-IN" sz="2700" dirty="0"/>
            </a:br>
            <a:r>
              <a:rPr lang="en-IN" sz="2700" dirty="0"/>
              <a:t/>
            </a:r>
            <a:br>
              <a:rPr lang="en-IN" sz="2700" dirty="0"/>
            </a:br>
            <a:r>
              <a:rPr lang="en-IN" sz="2700" dirty="0"/>
              <a:t> </a:t>
            </a:r>
            <a:br>
              <a:rPr lang="en-IN" sz="2700" dirty="0"/>
            </a:br>
            <a:r>
              <a:rPr lang="en-IN" sz="2700" dirty="0" smtClean="0"/>
              <a:t>.</a:t>
            </a:r>
            <a:r>
              <a:rPr lang="en-IN" dirty="0"/>
              <a:t/>
            </a:r>
            <a:br>
              <a:rPr lang="en-IN" dirty="0"/>
            </a:br>
            <a:r>
              <a:rPr lang="en-IN" dirty="0"/>
              <a:t> </a:t>
            </a:r>
            <a:br>
              <a:rPr lang="en-IN" dirty="0"/>
            </a:br>
            <a:endParaRPr lang="en-IN" dirty="0"/>
          </a:p>
        </p:txBody>
      </p:sp>
    </p:spTree>
    <p:extLst>
      <p:ext uri="{BB962C8B-B14F-4D97-AF65-F5344CB8AC3E}">
        <p14:creationId xmlns:p14="http://schemas.microsoft.com/office/powerpoint/2010/main" val="20817454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2243781"/>
          </a:xfrm>
        </p:spPr>
        <p:txBody>
          <a:bodyPr>
            <a:normAutofit fontScale="90000"/>
          </a:bodyPr>
          <a:lstStyle/>
          <a:p>
            <a:r>
              <a:rPr lang="en-IN" dirty="0">
                <a:solidFill>
                  <a:srgbClr val="00B0F0"/>
                </a:solidFill>
              </a:rPr>
              <a:t>3) </a:t>
            </a:r>
            <a:r>
              <a:rPr lang="en-IN" dirty="0"/>
              <a:t>The Commissioner may notify a class of taxable persons to maintain additional accounts or documents for </a:t>
            </a:r>
            <a:r>
              <a:rPr lang="en-IN" b="1" u="sng" dirty="0">
                <a:solidFill>
                  <a:srgbClr val="FF0000"/>
                </a:solidFill>
              </a:rPr>
              <a:t>such purpose </a:t>
            </a:r>
            <a:r>
              <a:rPr lang="en-IN" dirty="0"/>
              <a:t>as may be specified therein</a:t>
            </a:r>
          </a:p>
        </p:txBody>
      </p:sp>
    </p:spTree>
    <p:extLst>
      <p:ext uri="{BB962C8B-B14F-4D97-AF65-F5344CB8AC3E}">
        <p14:creationId xmlns:p14="http://schemas.microsoft.com/office/powerpoint/2010/main" val="240052727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4124535"/>
          </a:xfrm>
        </p:spPr>
        <p:txBody>
          <a:bodyPr>
            <a:normAutofit fontScale="90000"/>
          </a:bodyPr>
          <a:lstStyle/>
          <a:p>
            <a:r>
              <a:rPr lang="en-IN" dirty="0">
                <a:solidFill>
                  <a:srgbClr val="00B0F0"/>
                </a:solidFill>
              </a:rPr>
              <a:t>(4) </a:t>
            </a:r>
            <a:r>
              <a:rPr lang="en-IN" dirty="0"/>
              <a:t>Where the Commissioner considers that any class of taxable persons is </a:t>
            </a:r>
            <a:r>
              <a:rPr lang="en-IN" b="1" u="sng" dirty="0">
                <a:solidFill>
                  <a:srgbClr val="FF0000"/>
                </a:solidFill>
              </a:rPr>
              <a:t>not in a position</a:t>
            </a:r>
            <a:r>
              <a:rPr lang="en-IN" dirty="0"/>
              <a:t> to keep and maintain accounts in accordance with the provisions of this section, he may, for reasons to be recorded in writing, permit such class of taxable persons to maintain accounts in such manner as may be prescribed</a:t>
            </a:r>
          </a:p>
        </p:txBody>
      </p:sp>
    </p:spTree>
    <p:extLst>
      <p:ext uri="{BB962C8B-B14F-4D97-AF65-F5344CB8AC3E}">
        <p14:creationId xmlns:p14="http://schemas.microsoft.com/office/powerpoint/2010/main" val="37416190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103</TotalTime>
  <Words>522</Words>
  <Application>Microsoft Macintosh PowerPoint</Application>
  <PresentationFormat>Custom</PresentationFormat>
  <Paragraphs>62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Wisp</vt:lpstr>
      <vt:lpstr>ACCOUNT AND RECORDS –SECTION 35 AND 36 OF THE CGST ACT 2017 </vt:lpstr>
      <vt:lpstr>PowerPoint Presentation</vt:lpstr>
      <vt:lpstr>PowerPoint Presentation</vt:lpstr>
      <vt:lpstr>PowerPoint Presentation</vt:lpstr>
      <vt:lpstr>BARE ACT :-ACCOUNTS AND RECORDS  35. Accounts and other records   (1) Every registered person shall keep and maintain, at his principal place of business, as mentioned in the certificate of registration, a true and correct account of—   (a) production or manufacture of goods;   (b) inward and outward supply of goods or services or both;   (c) stock of goods; </vt:lpstr>
      <vt:lpstr>(d) input tax credit availed;   (e) output tax payable and paid; and   (f) such other particulars as may be prescribed:   Provided that where more than one place of business is specified in the certificate of registration, the accounts relating to each place of business shall be kept at such places of business:   Provided further that the registered person may keep and maintain such accounts and other particulars in electronic form in such manner as may be prescribed. </vt:lpstr>
      <vt:lpstr>   (2) Every owner or operator of warehouse or godown or any other place used for storage of goods and every transporter, irrespective of whether he is a registered person or not,shall maintain records of the consigner, consignee and other relevant details of the goods in such manner as may be prescribed.      .   </vt:lpstr>
      <vt:lpstr>3) The Commissioner may notify a class of taxable persons to maintain additional accounts or documents for such purpose as may be specified therein</vt:lpstr>
      <vt:lpstr>(4) Where the Commissioner considers that any class of taxable persons is not in a position to keep and maintain accounts in accordance with the provisions of this section, he may, for reasons to be recorded in writing, permit such class of taxable persons to maintain accounts in such manner as may be prescribed</vt:lpstr>
      <vt:lpstr>       </vt:lpstr>
      <vt:lpstr>  </vt:lpstr>
      <vt:lpstr>Points for discussion - section 35               ACCOUNTS AND RECORDS     DISCUSSION POINTS:-   a) Nature of records to be maintained b) Owner or operator of warehouse or godown C) Maintenance of additional accounts D) Power of Commissioners/ Chief Commissioner E) Auditing of Accounts   </vt:lpstr>
      <vt:lpstr>SECTION 35(1) a) Nature of records to be maintained principal place of business, Every person intending to obtain registration is required to make application to the Proper Officer for obtaining registration. He shall declare the principle place of business and additional place of business. The address of the principle place of business is shown in the certificate of registration give in the form GST-REG-06. The records shall be available at that place.  </vt:lpstr>
      <vt:lpstr>SECTION 35(1)</vt:lpstr>
      <vt:lpstr>OBJECT :- The main objective of the record is to ensure that the person is able to compute the tax liability properly and make payment of the same</vt:lpstr>
      <vt:lpstr> EXAMPLE FOR NATURE OF RECORDS  (a) production or manufacture of goods;  PRODUTION CHART/ BATCH CHART/ JOB CHART/ BILL OF MATERIAL PRODUCTION SLIP   </vt:lpstr>
      <vt:lpstr>(b) inward supply of goods or services or both;  PO-PURCHASE ORDER/ GRN-GOODS RECEIVED NOTE/ PURCHASE INVOICE OF THE SUPPLIER/ BANK BOOK  and outward supply of goods or services or both;  ORDER-SALES/ OUTWARD CHALLAN/ FRIGHT RECEIPT/ SALES INVOICE/ BANK BOOK DEBIT AND CREDIT NOTE</vt:lpstr>
      <vt:lpstr>(c) stock of goods  GRN-GOODS RECEIVED NOTE, GOODS ISSUED SLIP, CHALLAN, INVOICE OF THE SUPPLIER, OTHER INVENTORY RECORDS</vt:lpstr>
      <vt:lpstr>(d) input tax credit availed;  PURCHASE REGISTER,ACCOUNTING LEDGER,BANK BOOK AND CASH BOOK,JOURNAL </vt:lpstr>
      <vt:lpstr>(e) output tax payable and paid; and  SALES REGISTER ACCOUNTING LEDGER,BANK BOOK AND CASH BOOK,JOURNAL, </vt:lpstr>
      <vt:lpstr>(f) such other particulars as may be prescribed:  CHEQUE BOOK ,PAYING SLIP     Note:- depending on the nature of goods or services supplied,the records may be maintained. For example,the company engaged in banking/Insurance/Labour may ask customers to fill specific format.some times on the basis of information may be basis for determining the tax liability. </vt:lpstr>
      <vt:lpstr>SECTION 35 (2) (b) Owner or operator of warehouse or godown Unregistered person if the owner or operator and transporter is not a registered person, Section 35(2) of GST Act creates an obligation on the to maintain the records as mentioned above. In addition to it, the owner or operator and transporter shall maintain the records of dispatches like lorry receipt number, vehicle number, number of packages, etc.  </vt:lpstr>
      <vt:lpstr>SECTION 35 (3) (c) Maintenance of additional accounts  Proper determination of tax   The basic purpose for maintenance of records is to ensure that the tax liability is properly computed. If the Commissioner is of the opinion that interest or revenue requires certain classes of assesse to maintain certain records, he may notify the issuance of additional records for the purpose of insuring proper determination of tax payment   To ensure uniformity all over India, such notification will be issued by Commissioner or Joint Secretary in Board- section 168(2) of CGST Act. </vt:lpstr>
      <vt:lpstr>SECTION 35 (4) (d) Power of Commissioners/ Chief Commissioner There are different types of taxable persons like proprietor, individual, partnership firm, HUF, etc. The small taxable person carrying out the activity may not be able maintain the elaborate records. Therefore, the Commissioner under section 35(4) of the GST Act has been empowered to permit such small taxable person to maintain the records in such manner as may be prescribed. The Commissioner may prescribe simplified records in order to take care of the situation prevalent in that particular trade or particular locality.   To ensure uniformity all over India, such notification will be issued by Commissioner or Joint Secretary in Board- section 168(2) of CGST Act.  </vt:lpstr>
      <vt:lpstr>SECTION 35 (5) (e) Auditing of Accounts  The Return Rule 21(2) provides that every registered person whose aggregate turnover during a financial year exceeds Rs. 1 Crore, then he shall get the accounts audited under sub-section (5) of Section 35 of the GST Act and shall furnish a copy of the audited annual accounts and a reconciliation statement u/s 44(2) of the GST Act duly certified in form 9B electronically. The powers are provided to CBEC  to prescribe any other documents as may prescribed, shall be attached with the report </vt:lpstr>
      <vt:lpstr>  LET US MOVE TO FAQ    Ca Avinash Lalwani 09821118801,Mumbai adlalwanica@gmail.com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avinash Lalwani</cp:lastModifiedBy>
  <cp:revision>16</cp:revision>
  <dcterms:created xsi:type="dcterms:W3CDTF">2017-05-20T11:30:53Z</dcterms:created>
  <dcterms:modified xsi:type="dcterms:W3CDTF">2017-12-03T00:11:43Z</dcterms:modified>
</cp:coreProperties>
</file>