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59"/>
  </p:notesMasterIdLst>
  <p:handoutMasterIdLst>
    <p:handoutMasterId r:id="rId60"/>
  </p:handoutMasterIdLst>
  <p:sldIdLst>
    <p:sldId id="256" r:id="rId2"/>
    <p:sldId id="320" r:id="rId3"/>
    <p:sldId id="321" r:id="rId4"/>
    <p:sldId id="322" r:id="rId5"/>
    <p:sldId id="323" r:id="rId6"/>
    <p:sldId id="324" r:id="rId7"/>
    <p:sldId id="325" r:id="rId8"/>
    <p:sldId id="326" r:id="rId9"/>
    <p:sldId id="328" r:id="rId10"/>
    <p:sldId id="327" r:id="rId11"/>
    <p:sldId id="329" r:id="rId12"/>
    <p:sldId id="330" r:id="rId13"/>
    <p:sldId id="331" r:id="rId14"/>
    <p:sldId id="332" r:id="rId15"/>
    <p:sldId id="333" r:id="rId16"/>
    <p:sldId id="334" r:id="rId17"/>
    <p:sldId id="335" r:id="rId18"/>
    <p:sldId id="336" r:id="rId19"/>
    <p:sldId id="337" r:id="rId20"/>
    <p:sldId id="338" r:id="rId21"/>
    <p:sldId id="339" r:id="rId22"/>
    <p:sldId id="340" r:id="rId23"/>
    <p:sldId id="341" r:id="rId24"/>
    <p:sldId id="342" r:id="rId25"/>
    <p:sldId id="343" r:id="rId26"/>
    <p:sldId id="344" r:id="rId27"/>
    <p:sldId id="345" r:id="rId28"/>
    <p:sldId id="346" r:id="rId29"/>
    <p:sldId id="347" r:id="rId30"/>
    <p:sldId id="348" r:id="rId31"/>
    <p:sldId id="349" r:id="rId32"/>
    <p:sldId id="350" r:id="rId33"/>
    <p:sldId id="351" r:id="rId34"/>
    <p:sldId id="352" r:id="rId35"/>
    <p:sldId id="353" r:id="rId36"/>
    <p:sldId id="354" r:id="rId37"/>
    <p:sldId id="355" r:id="rId38"/>
    <p:sldId id="356" r:id="rId39"/>
    <p:sldId id="357" r:id="rId40"/>
    <p:sldId id="358" r:id="rId41"/>
    <p:sldId id="359" r:id="rId42"/>
    <p:sldId id="360" r:id="rId43"/>
    <p:sldId id="361" r:id="rId44"/>
    <p:sldId id="362" r:id="rId45"/>
    <p:sldId id="363" r:id="rId46"/>
    <p:sldId id="364" r:id="rId47"/>
    <p:sldId id="365" r:id="rId48"/>
    <p:sldId id="366" r:id="rId49"/>
    <p:sldId id="367" r:id="rId50"/>
    <p:sldId id="368" r:id="rId51"/>
    <p:sldId id="369" r:id="rId52"/>
    <p:sldId id="370" r:id="rId53"/>
    <p:sldId id="372" r:id="rId54"/>
    <p:sldId id="373" r:id="rId55"/>
    <p:sldId id="374" r:id="rId56"/>
    <p:sldId id="319" r:id="rId57"/>
    <p:sldId id="371"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83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notesMaster" Target="notesMasters/notesMaster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handoutMaster" Target="handoutMasters/handoutMaster1.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70F303-5074-A746-86D5-77B03355AEFD}" type="datetimeFigureOut">
              <a:rPr lang="en-US" smtClean="0"/>
              <a:t>01/04/18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6481C84-6BD3-FF4D-962F-B1E52E41B584}" type="slidenum">
              <a:rPr lang="en-US" smtClean="0"/>
              <a:t>‹#›</a:t>
            </a:fld>
            <a:endParaRPr lang="en-US"/>
          </a:p>
        </p:txBody>
      </p:sp>
    </p:spTree>
    <p:extLst>
      <p:ext uri="{BB962C8B-B14F-4D97-AF65-F5344CB8AC3E}">
        <p14:creationId xmlns:p14="http://schemas.microsoft.com/office/powerpoint/2010/main" val="41104152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79C150-49F8-0A49-9F4B-EDE4F0C84921}" type="datetimeFigureOut">
              <a:rPr lang="en-US" smtClean="0"/>
              <a:t>01/04/18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24B7B6-FA44-BA40-87B6-4E585F33CF6F}" type="slidenum">
              <a:rPr lang="en-US" smtClean="0"/>
              <a:t>‹#›</a:t>
            </a:fld>
            <a:endParaRPr lang="en-US"/>
          </a:p>
        </p:txBody>
      </p:sp>
    </p:spTree>
    <p:extLst>
      <p:ext uri="{BB962C8B-B14F-4D97-AF65-F5344CB8AC3E}">
        <p14:creationId xmlns:p14="http://schemas.microsoft.com/office/powerpoint/2010/main" val="217341293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BB9FED4-7FB7-A442-B2DA-C899E090D88A}" type="datetime1">
              <a:rPr lang="en-IN" smtClean="0"/>
              <a:t>01/04/18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en-US" smtClean="0"/>
              <a:t>CA AVINASH LALWANI-ONLY FOR EDUCTION PURPOSE</a:t>
            </a:r>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xmlns:p14="http://schemas.microsoft.com/office/powerpoint/2010/mai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13F8CA-2FB8-AB49-938C-F78228803076}" type="datetime1">
              <a:rPr lang="en-IN" smtClean="0"/>
              <a:t>01/04/18</a:t>
            </a:fld>
            <a:endParaRPr lang="en-US"/>
          </a:p>
        </p:txBody>
      </p:sp>
      <p:sp>
        <p:nvSpPr>
          <p:cNvPr id="5" name="Footer Placeholder 4"/>
          <p:cNvSpPr>
            <a:spLocks noGrp="1"/>
          </p:cNvSpPr>
          <p:nvPr>
            <p:ph type="ftr" sz="quarter" idx="11"/>
          </p:nvPr>
        </p:nvSpPr>
        <p:spPr/>
        <p:txBody>
          <a:bodyPr/>
          <a:lstStyle/>
          <a:p>
            <a:r>
              <a:rPr lang="en-US" smtClean="0"/>
              <a:t>CA AVINASH LALWANI-ONLY FOR EDUCTION PURPOSE</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xmlns:p14="http://schemas.microsoft.com/office/powerpoint/2010/mai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6B6433-4914-5D4A-A53C-05F8CE1137D3}" type="datetime1">
              <a:rPr lang="en-IN" smtClean="0"/>
              <a:t>01/04/18</a:t>
            </a:fld>
            <a:endParaRPr lang="en-US"/>
          </a:p>
        </p:txBody>
      </p:sp>
      <p:sp>
        <p:nvSpPr>
          <p:cNvPr id="5" name="Footer Placeholder 4"/>
          <p:cNvSpPr>
            <a:spLocks noGrp="1"/>
          </p:cNvSpPr>
          <p:nvPr>
            <p:ph type="ftr" sz="quarter" idx="11"/>
          </p:nvPr>
        </p:nvSpPr>
        <p:spPr/>
        <p:txBody>
          <a:bodyPr/>
          <a:lstStyle/>
          <a:p>
            <a:r>
              <a:rPr lang="en-US" smtClean="0"/>
              <a:t>CA AVINASH LALWANI-ONLY FOR EDUCTION PURPOSE</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xmlns:p14="http://schemas.microsoft.com/office/powerpoint/2010/mai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27DC370-0F4E-9542-A05D-D52D6FD6789F}" type="datetime1">
              <a:rPr lang="en-IN" smtClean="0"/>
              <a:t>01/04/18</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r>
              <a:rPr lang="en-US" smtClean="0"/>
              <a:t>CA AVINASH LALWANI-ONLY FOR EDUCTION PURPOSE</a:t>
            </a:r>
            <a:endParaRPr lang="en-US"/>
          </a:p>
        </p:txBody>
      </p:sp>
    </p:spTree>
  </p:cSld>
  <p:clrMapOvr>
    <a:masterClrMapping/>
  </p:clrMapOvr>
  <p:transition xmlns:p14="http://schemas.microsoft.com/office/powerpoint/2010/mai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086C9EE-65F3-8A45-AAD2-A4069A728EDC}" type="datetime1">
              <a:rPr lang="en-IN" smtClean="0"/>
              <a:t>01/04/18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en-US" smtClean="0"/>
              <a:t>CA AVINASH LALWANI-ONLY FOR EDUCTION PURPOSE</a:t>
            </a:r>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xmlns:p14="http://schemas.microsoft.com/office/powerpoint/2010/mai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E549F21-840A-B441-88F4-DE6693BE9FA5}" type="datetime1">
              <a:rPr lang="en-IN" smtClean="0"/>
              <a:t>01/04/18</a:t>
            </a:fld>
            <a:endParaRPr lang="en-US"/>
          </a:p>
        </p:txBody>
      </p:sp>
      <p:sp>
        <p:nvSpPr>
          <p:cNvPr id="6" name="Footer Placeholder 5"/>
          <p:cNvSpPr>
            <a:spLocks noGrp="1"/>
          </p:cNvSpPr>
          <p:nvPr>
            <p:ph type="ftr" sz="quarter" idx="11"/>
          </p:nvPr>
        </p:nvSpPr>
        <p:spPr/>
        <p:txBody>
          <a:bodyPr/>
          <a:lstStyle/>
          <a:p>
            <a:r>
              <a:rPr lang="en-US" smtClean="0"/>
              <a:t>CA AVINASH LALWANI-ONLY FOR EDUCTION PURPOSE</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xmlns:p14="http://schemas.microsoft.com/office/powerpoint/2010/mai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4A02D53-B9A1-804E-B1F8-B00BB90A36D5}" type="datetime1">
              <a:rPr lang="en-IN" smtClean="0"/>
              <a:t>01/04/18</a:t>
            </a:fld>
            <a:endParaRPr lang="en-US"/>
          </a:p>
        </p:txBody>
      </p:sp>
      <p:sp>
        <p:nvSpPr>
          <p:cNvPr id="8" name="Footer Placeholder 7"/>
          <p:cNvSpPr>
            <a:spLocks noGrp="1"/>
          </p:cNvSpPr>
          <p:nvPr>
            <p:ph type="ftr" sz="quarter" idx="11"/>
          </p:nvPr>
        </p:nvSpPr>
        <p:spPr/>
        <p:txBody>
          <a:bodyPr/>
          <a:lstStyle/>
          <a:p>
            <a:r>
              <a:rPr lang="en-US" smtClean="0"/>
              <a:t>CA AVINASH LALWANI-ONLY FOR EDUCTION PURPOSE</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xmlns:p14="http://schemas.microsoft.com/office/powerpoint/2010/mai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FFE8F38-D96F-2441-AE00-5AA49B2A6DA4}" type="datetime1">
              <a:rPr lang="en-IN" smtClean="0"/>
              <a:t>01/04/18</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r>
              <a:rPr lang="en-US" smtClean="0"/>
              <a:t>CA AVINASH LALWANI-ONLY FOR EDUCTION PURPOSE</a:t>
            </a:r>
            <a:endParaRPr lang="en-US"/>
          </a:p>
        </p:txBody>
      </p:sp>
    </p:spTree>
  </p:cSld>
  <p:clrMapOvr>
    <a:masterClrMapping/>
  </p:clrMapOvr>
  <p:transition xmlns:p14="http://schemas.microsoft.com/office/powerpoint/2010/mai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D4AD03-D9A4-F447-A27A-B686E1B12ED0}" type="datetime1">
              <a:rPr lang="en-IN" smtClean="0"/>
              <a:t>01/04/18</a:t>
            </a:fld>
            <a:endParaRPr lang="en-US"/>
          </a:p>
        </p:txBody>
      </p:sp>
      <p:sp>
        <p:nvSpPr>
          <p:cNvPr id="3" name="Footer Placeholder 2"/>
          <p:cNvSpPr>
            <a:spLocks noGrp="1"/>
          </p:cNvSpPr>
          <p:nvPr>
            <p:ph type="ftr" sz="quarter" idx="11"/>
          </p:nvPr>
        </p:nvSpPr>
        <p:spPr/>
        <p:txBody>
          <a:bodyPr/>
          <a:lstStyle/>
          <a:p>
            <a:r>
              <a:rPr lang="en-US" smtClean="0"/>
              <a:t>CA AVINASH LALWANI-ONLY FOR EDUCTION PURPOSE</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xmlns:p14="http://schemas.microsoft.com/office/powerpoint/2010/mai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CBFA66A-CBE2-8E43-B47C-8D6752B09607}" type="datetime1">
              <a:rPr lang="en-IN" smtClean="0"/>
              <a:t>01/04/18</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r>
              <a:rPr lang="en-US" smtClean="0"/>
              <a:t>CA AVINASH LALWANI-ONLY FOR EDUCTION PURPOSE</a:t>
            </a:r>
            <a:endParaRPr lang="en-US"/>
          </a:p>
        </p:txBody>
      </p:sp>
    </p:spTree>
  </p:cSld>
  <p:clrMapOvr>
    <a:overrideClrMapping bg1="lt1" tx1="dk1" bg2="lt2" tx2="dk2" accent1="accent1" accent2="accent2" accent3="accent3" accent4="accent4" accent5="accent5" accent6="accent6" hlink="hlink" folHlink="folHlink"/>
  </p:clrMapOvr>
  <p:transition xmlns:p14="http://schemas.microsoft.com/office/powerpoint/2010/mai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4C0FE88-8E20-EA4B-851D-63469FC0D146}" type="datetime1">
              <a:rPr lang="en-IN" smtClean="0"/>
              <a:t>01/04/18</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r>
              <a:rPr lang="en-US" smtClean="0"/>
              <a:t>CA AVINASH LALWANI-ONLY FOR EDUCTION PURPOSE</a:t>
            </a:r>
            <a:endParaRPr lang="en-US"/>
          </a:p>
        </p:txBody>
      </p:sp>
    </p:spTree>
  </p:cSld>
  <p:clrMapOvr>
    <a:masterClrMapping/>
  </p:clrMapOvr>
  <p:transition xmlns:p14="http://schemas.microsoft.com/office/powerpoint/2010/main">
    <p:wedg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6C50AD-FFCF-D749-ACEC-EA5CC658CBF5}" type="datetime1">
              <a:rPr lang="en-IN" smtClean="0"/>
              <a:t>01/04/18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US" smtClean="0"/>
              <a:t>CA AVINASH LALWANI-ONLY FOR EDUCTION PURPOSE</a:t>
            </a: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ransition xmlns:p14="http://schemas.microsoft.com/office/powerpoint/2010/main">
    <p:wedge/>
  </p:transition>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400" dirty="0" smtClean="0">
                <a:solidFill>
                  <a:schemeClr val="tx1"/>
                </a:solidFill>
              </a:rPr>
              <a:t>FAQ’S –PART 1</a:t>
            </a:r>
            <a:endParaRPr lang="en-US" sz="6400" dirty="0">
              <a:solidFill>
                <a:schemeClr val="tx1"/>
              </a:solidFill>
            </a:endParaRPr>
          </a:p>
        </p:txBody>
      </p:sp>
      <p:sp>
        <p:nvSpPr>
          <p:cNvPr id="3" name="Subtitle 2"/>
          <p:cNvSpPr>
            <a:spLocks noGrp="1"/>
          </p:cNvSpPr>
          <p:nvPr>
            <p:ph type="subTitle" idx="1"/>
          </p:nvPr>
        </p:nvSpPr>
        <p:spPr/>
        <p:txBody>
          <a:bodyPr/>
          <a:lstStyle/>
          <a:p>
            <a:r>
              <a:rPr lang="en-US" dirty="0" smtClean="0">
                <a:solidFill>
                  <a:schemeClr val="tx1"/>
                </a:solidFill>
              </a:rPr>
              <a:t>ACCOUNTS AND RECORDS</a:t>
            </a:r>
            <a:endParaRPr lang="en-US" dirty="0">
              <a:solidFill>
                <a:schemeClr val="tx1"/>
              </a:solidFill>
            </a:endParaRPr>
          </a:p>
        </p:txBody>
      </p:sp>
      <p:sp>
        <p:nvSpPr>
          <p:cNvPr id="4" name="Footer Placeholder 3"/>
          <p:cNvSpPr>
            <a:spLocks noGrp="1"/>
          </p:cNvSpPr>
          <p:nvPr>
            <p:ph type="ftr" sz="quarter" idx="11"/>
          </p:nvPr>
        </p:nvSpPr>
        <p:spPr/>
        <p:txBody>
          <a:bodyPr/>
          <a:lstStyle/>
          <a:p>
            <a:r>
              <a:rPr lang="en-US" smtClean="0"/>
              <a:t>CA AVINASH LALWANI-ONLY FOR EDUCTION PURPOSE</a:t>
            </a:r>
            <a:endParaRPr lang="en-US"/>
          </a:p>
        </p:txBody>
      </p:sp>
    </p:spTree>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2000" dirty="0">
                <a:solidFill>
                  <a:srgbClr val="FF0000"/>
                </a:solidFill>
              </a:rPr>
              <a:t>Q8. In case of more than one place of business, the records are required to be maintained only at principal place of business?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pPr algn="just"/>
            <a:r>
              <a:rPr lang="en-US" dirty="0"/>
              <a:t>Ans. No, in case of additional places of business, the accounts relating to each place of business shall be kept at such places of business concerned (provided such place is specified in the certificate of registration) such books of account shall include any electronic form of data stored on any electronic device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714712353"/>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solidFill>
                  <a:srgbClr val="FF0000"/>
                </a:solidFill>
              </a:rPr>
              <a:t>Q9. Whether accounts can be maintained in the electronic form?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pPr algn="just"/>
            <a:r>
              <a:rPr lang="en-US" dirty="0"/>
              <a:t>Ans. Yes, the registered person may keep and maintain such accounts and other particulars in the electronic form and must be </a:t>
            </a:r>
            <a:r>
              <a:rPr lang="en-US" dirty="0">
                <a:solidFill>
                  <a:srgbClr val="FF0000"/>
                </a:solidFill>
              </a:rPr>
              <a:t>digitally signed</a:t>
            </a:r>
            <a:r>
              <a:rPr lang="en-US" dirty="0"/>
              <a:t>. Proper electronic </a:t>
            </a:r>
            <a:r>
              <a:rPr lang="en-US" dirty="0">
                <a:solidFill>
                  <a:srgbClr val="FF0000"/>
                </a:solidFill>
              </a:rPr>
              <a:t>back-up </a:t>
            </a:r>
            <a:r>
              <a:rPr lang="en-US" dirty="0"/>
              <a:t>of records shall be maintained and presented. The same must be produced </a:t>
            </a:r>
            <a:r>
              <a:rPr lang="en-US" dirty="0">
                <a:solidFill>
                  <a:srgbClr val="FF0000"/>
                </a:solidFill>
              </a:rPr>
              <a:t>on demand </a:t>
            </a:r>
            <a:r>
              <a:rPr lang="en-US" dirty="0"/>
              <a:t>along with its sample hard copy and passwords, codes, etc.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08729925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sz="2000" dirty="0">
                <a:solidFill>
                  <a:srgbClr val="FF0000"/>
                </a:solidFill>
              </a:rPr>
              <a:t>Q10. Is there any category of registered person required to maintain additional accounts or documents?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pPr algn="just"/>
            <a:r>
              <a:rPr lang="en-US" dirty="0"/>
              <a:t>Ans. The Commissioner may notify a class of taxable persons to maintain </a:t>
            </a:r>
            <a:r>
              <a:rPr lang="en-US" dirty="0">
                <a:solidFill>
                  <a:srgbClr val="FF0000"/>
                </a:solidFill>
              </a:rPr>
              <a:t>additional accounts </a:t>
            </a:r>
            <a:r>
              <a:rPr lang="en-US" dirty="0"/>
              <a:t>or documents for such purpose as may be specified therein.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63615591"/>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dirty="0"/>
              <a:t>Q11. Can an exception be made for maintenance of books of account as per provisions of Section 35 of the CGST Act? </a:t>
            </a:r>
            <a:br>
              <a:rPr lang="en-US" sz="2000" dirty="0"/>
            </a:br>
            <a:endParaRPr lang="en-US" sz="2000" dirty="0"/>
          </a:p>
        </p:txBody>
      </p:sp>
      <p:sp>
        <p:nvSpPr>
          <p:cNvPr id="3" name="Content Placeholder 2"/>
          <p:cNvSpPr>
            <a:spLocks noGrp="1"/>
          </p:cNvSpPr>
          <p:nvPr>
            <p:ph sz="quarter" idx="1"/>
          </p:nvPr>
        </p:nvSpPr>
        <p:spPr/>
        <p:txBody>
          <a:bodyPr/>
          <a:lstStyle/>
          <a:p>
            <a:pPr algn="just"/>
            <a:r>
              <a:rPr lang="en-US" dirty="0"/>
              <a:t>Ans. Yes, in case any class of taxable persons is </a:t>
            </a:r>
            <a:r>
              <a:rPr lang="en-US" dirty="0">
                <a:solidFill>
                  <a:srgbClr val="FF0000"/>
                </a:solidFill>
              </a:rPr>
              <a:t>not in a position </a:t>
            </a:r>
            <a:r>
              <a:rPr lang="en-US" dirty="0"/>
              <a:t>to keep and maintain accounts in accordance with the provisions of section 35, the Commissioner </a:t>
            </a:r>
            <a:r>
              <a:rPr lang="en-US" dirty="0">
                <a:solidFill>
                  <a:srgbClr val="FF0000"/>
                </a:solidFill>
              </a:rPr>
              <a:t>may permit </a:t>
            </a:r>
            <a:r>
              <a:rPr lang="en-US" dirty="0"/>
              <a:t>such class of taxable persons to maintain accounts in such manner as may be prescribed after recording the reasons for the same in writing.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753793447"/>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dirty="0">
                <a:solidFill>
                  <a:srgbClr val="FF0000"/>
                </a:solidFill>
              </a:rPr>
              <a:t>Q12. Whether the accounts maintained by the registered taxable person need to be audited? </a:t>
            </a: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pPr algn="just"/>
            <a:r>
              <a:rPr lang="en-US" dirty="0"/>
              <a:t>Ans. Yes, every registered person whose aggregate turnover during a financial year exceeds the prescribed limit of ` 2 </a:t>
            </a:r>
            <a:r>
              <a:rPr lang="en-US" dirty="0" err="1"/>
              <a:t>Crore</a:t>
            </a:r>
            <a:r>
              <a:rPr lang="en-US" dirty="0"/>
              <a:t>, shall get his accounts audited by a </a:t>
            </a:r>
            <a:r>
              <a:rPr lang="en-US" dirty="0">
                <a:solidFill>
                  <a:srgbClr val="FF0000"/>
                </a:solidFill>
              </a:rPr>
              <a:t>chartered accountant </a:t>
            </a:r>
            <a:r>
              <a:rPr lang="en-US" dirty="0"/>
              <a:t>or a </a:t>
            </a:r>
            <a:r>
              <a:rPr lang="en-US" dirty="0">
                <a:solidFill>
                  <a:srgbClr val="FF0000"/>
                </a:solidFill>
              </a:rPr>
              <a:t>cost accountant </a:t>
            </a:r>
            <a:r>
              <a:rPr lang="en-US" dirty="0"/>
              <a:t>and shall submit to the proper officer a copy of the audited annual accounts, the reconciliation statement (duly certified, in FORM GSTR-9C) under Section 44(2) and such other documents in the form and manner as may be prescribed.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348275661"/>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dirty="0">
                <a:solidFill>
                  <a:srgbClr val="FF0000"/>
                </a:solidFill>
              </a:rPr>
              <a:t>Q13. Can the provisions of Sections 73 or 74 be made applicable for not maintaining books of account? </a:t>
            </a:r>
            <a:r>
              <a:rPr lang="en-US" sz="2000" dirty="0"/>
              <a:t/>
            </a:r>
            <a:br>
              <a:rPr lang="en-US" sz="2000" dirty="0"/>
            </a:br>
            <a:endParaRPr lang="en-US" sz="2000" dirty="0"/>
          </a:p>
        </p:txBody>
      </p:sp>
      <p:sp>
        <p:nvSpPr>
          <p:cNvPr id="3" name="Content Placeholder 2"/>
          <p:cNvSpPr>
            <a:spLocks noGrp="1"/>
          </p:cNvSpPr>
          <p:nvPr>
            <p:ph sz="quarter" idx="1"/>
          </p:nvPr>
        </p:nvSpPr>
        <p:spPr/>
        <p:txBody>
          <a:bodyPr>
            <a:normAutofit fontScale="85000" lnSpcReduction="10000"/>
          </a:bodyPr>
          <a:lstStyle/>
          <a:p>
            <a:pPr algn="just"/>
            <a:r>
              <a:rPr lang="en-US" dirty="0" smtClean="0"/>
              <a:t>Ans</a:t>
            </a:r>
            <a:r>
              <a:rPr lang="en-US" dirty="0"/>
              <a:t>. Yes, where the registered person fails to account for the goods and/or services in accordance with Section 35(1), the proper officer shall determine the amount of tax payable on the goods and/or services that are not accounted for, as if such goods and/or services had been supplied by such person, and the provisions of Sections 73 or 74, as the case may be, shall apply, mutatis mutandis, for determination of such tax. </a:t>
            </a:r>
          </a:p>
          <a:p>
            <a:pPr algn="just"/>
            <a:r>
              <a:rPr lang="en-US" dirty="0"/>
              <a:t>Note: </a:t>
            </a:r>
          </a:p>
          <a:p>
            <a:pPr algn="just"/>
            <a:r>
              <a:rPr lang="en-US" dirty="0"/>
              <a:t> Under section 17(5)(h), input tax credit shall not be available in respect of goods lost, stolen, destroyed, written off or disposed of by way of gift or free samples and </a:t>
            </a:r>
          </a:p>
          <a:p>
            <a:pPr algn="just"/>
            <a:r>
              <a:rPr lang="en-US" dirty="0"/>
              <a:t> Section 73 &amp; 74 are the demand-related provisions under the Act.</a:t>
            </a:r>
            <a:br>
              <a:rPr lang="en-US" dirty="0"/>
            </a:b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373408395"/>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2000" dirty="0">
                <a:solidFill>
                  <a:srgbClr val="FF0000"/>
                </a:solidFill>
              </a:rPr>
              <a:t>Q14. Does the law require an owner/ operator of a warehouse or </a:t>
            </a:r>
            <a:r>
              <a:rPr lang="en-US" sz="2000" dirty="0" err="1">
                <a:solidFill>
                  <a:srgbClr val="FF0000"/>
                </a:solidFill>
              </a:rPr>
              <a:t>godowns</a:t>
            </a:r>
            <a:r>
              <a:rPr lang="en-US" sz="2000" dirty="0">
                <a:solidFill>
                  <a:srgbClr val="FF0000"/>
                </a:solidFill>
              </a:rPr>
              <a:t>/ transporter to </a:t>
            </a:r>
            <a:r>
              <a:rPr lang="en-US" sz="2000" dirty="0" smtClean="0">
                <a:solidFill>
                  <a:srgbClr val="FF0000"/>
                </a:solidFill>
              </a:rPr>
              <a:t>maintain </a:t>
            </a:r>
            <a:r>
              <a:rPr lang="en-US" sz="2000" dirty="0">
                <a:solidFill>
                  <a:srgbClr val="FF0000"/>
                </a:solidFill>
              </a:rPr>
              <a:t>books of account?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a:xfrm>
            <a:off x="304800" y="1600200"/>
            <a:ext cx="7772400" cy="5257800"/>
          </a:xfrm>
        </p:spPr>
        <p:txBody>
          <a:bodyPr>
            <a:normAutofit fontScale="77500" lnSpcReduction="20000"/>
          </a:bodyPr>
          <a:lstStyle/>
          <a:p>
            <a:pPr algn="just"/>
            <a:r>
              <a:rPr lang="en-US" dirty="0" smtClean="0"/>
              <a:t>Ans</a:t>
            </a:r>
            <a:r>
              <a:rPr lang="en-US" dirty="0"/>
              <a:t>. Yes, every owner/ operator of warehouse or </a:t>
            </a:r>
            <a:r>
              <a:rPr lang="en-US" dirty="0" err="1"/>
              <a:t>godowns</a:t>
            </a:r>
            <a:r>
              <a:rPr lang="en-US" dirty="0"/>
              <a:t> or any other place used for storage of goods and transporter (whether registered or not) needs to maintain records of consigner, consignee and other relevant details as under: </a:t>
            </a:r>
          </a:p>
          <a:p>
            <a:pPr algn="just"/>
            <a:r>
              <a:rPr lang="en-US" dirty="0"/>
              <a:t>For Transporter: </a:t>
            </a:r>
          </a:p>
          <a:p>
            <a:pPr lvl="1" algn="just"/>
            <a:r>
              <a:rPr lang="en-US" sz="2400" dirty="0"/>
              <a:t>  GSTIN of registered consignor/consignee </a:t>
            </a:r>
          </a:p>
          <a:p>
            <a:pPr lvl="1" algn="just"/>
            <a:r>
              <a:rPr lang="en-US" sz="2400" dirty="0"/>
              <a:t>  Goods transported </a:t>
            </a:r>
          </a:p>
          <a:p>
            <a:pPr lvl="1" algn="just"/>
            <a:r>
              <a:rPr lang="en-US" sz="2400" dirty="0"/>
              <a:t>  Goods delivered </a:t>
            </a:r>
          </a:p>
          <a:p>
            <a:pPr lvl="1" algn="just"/>
            <a:r>
              <a:rPr lang="en-US" sz="2400" dirty="0"/>
              <a:t>  Goods stored in transit by him </a:t>
            </a:r>
          </a:p>
          <a:p>
            <a:pPr algn="just"/>
            <a:r>
              <a:rPr lang="en-US" dirty="0"/>
              <a:t>For owner/ operator of a warehouse or </a:t>
            </a:r>
            <a:r>
              <a:rPr lang="en-US" dirty="0" err="1"/>
              <a:t>godowns</a:t>
            </a:r>
            <a:r>
              <a:rPr lang="en-US" dirty="0"/>
              <a:t>: </a:t>
            </a:r>
          </a:p>
          <a:p>
            <a:pPr lvl="1" algn="just"/>
            <a:r>
              <a:rPr lang="en-US" sz="2400" dirty="0"/>
              <a:t>  Accounts related to that period for which goods remain with him </a:t>
            </a:r>
          </a:p>
          <a:p>
            <a:pPr lvl="1" algn="just"/>
            <a:r>
              <a:rPr lang="en-US" sz="2400" dirty="0"/>
              <a:t>  Details of dispatch, movement, receipt and disposal of goods </a:t>
            </a:r>
          </a:p>
          <a:p>
            <a:pPr lvl="1" algn="just"/>
            <a:r>
              <a:rPr lang="en-US" sz="2400" dirty="0"/>
              <a:t>Further, owner/ operator of warehouse or </a:t>
            </a:r>
            <a:r>
              <a:rPr lang="en-US" sz="2400" dirty="0" err="1"/>
              <a:t>godowns</a:t>
            </a:r>
            <a:r>
              <a:rPr lang="en-US" sz="2400" dirty="0"/>
              <a:t> should store the goods in such a way that they can be identification item-wise and owner-wise and shall facilitate any physical verification/ inspection by proper officer on demand.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99927074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229600" cy="1143000"/>
          </a:xfrm>
        </p:spPr>
        <p:txBody>
          <a:bodyPr>
            <a:noAutofit/>
          </a:bodyPr>
          <a:lstStyle/>
          <a:p>
            <a:pPr algn="just"/>
            <a:r>
              <a:rPr lang="en-US" sz="1800" dirty="0">
                <a:solidFill>
                  <a:srgbClr val="FF0000"/>
                </a:solidFill>
              </a:rPr>
              <a:t>Q15. Is there any form to be submitted by the owner/ operator of warehouse or </a:t>
            </a:r>
            <a:r>
              <a:rPr lang="en-US" sz="1800" dirty="0" err="1">
                <a:solidFill>
                  <a:srgbClr val="FF0000"/>
                </a:solidFill>
              </a:rPr>
              <a:t>godowns</a:t>
            </a:r>
            <a:r>
              <a:rPr lang="en-US" sz="1800" dirty="0">
                <a:solidFill>
                  <a:srgbClr val="FF0000"/>
                </a:solidFill>
              </a:rPr>
              <a:t> or any other place used for storage of goods and transporter to maintain books as per section 35? </a:t>
            </a: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pPr algn="just"/>
            <a:r>
              <a:rPr lang="en-US" dirty="0"/>
              <a:t>Ans. Yes, as per Rule 58 the CGST Rules, 2017, owner/ operator of warehouse or </a:t>
            </a:r>
            <a:r>
              <a:rPr lang="en-US" dirty="0" err="1"/>
              <a:t>godowns</a:t>
            </a:r>
            <a:r>
              <a:rPr lang="en-US" dirty="0"/>
              <a:t> or any other place used for storage of goods and transporter, if not already registered is required to submit the details regarding his business electronically on the Common Portal in FORM GST ENR-01, either directly or through a Facilitation Centre notified by the Commissioner and, upon validation of the details furnished, a unique enrollment number shall be generated and communicated to the said person.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739621353"/>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848600" cy="1417638"/>
          </a:xfrm>
        </p:spPr>
        <p:txBody>
          <a:bodyPr>
            <a:noAutofit/>
          </a:bodyPr>
          <a:lstStyle/>
          <a:p>
            <a:pPr algn="just"/>
            <a:r>
              <a:rPr lang="en-US" sz="2000" dirty="0">
                <a:solidFill>
                  <a:srgbClr val="FF0000"/>
                </a:solidFill>
              </a:rPr>
              <a:t>Q16. What are the consequences if taxable goods are found in a place other than those declared without valid documents?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pPr algn="just"/>
            <a:r>
              <a:rPr lang="en-US" dirty="0"/>
              <a:t>Ans. The proper officer is free to determine the amount of tax payable on such goods as if the goods have been supplied by the registered person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513910024"/>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dirty="0">
                <a:solidFill>
                  <a:srgbClr val="FF0000"/>
                </a:solidFill>
              </a:rPr>
              <a:t>Q17. Are the books of accounts to be maintained serially?</a:t>
            </a:r>
            <a:br>
              <a:rPr lang="en-US" sz="2000"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r>
              <a:rPr lang="en-US" dirty="0"/>
              <a:t>Ans. Yes</a:t>
            </a:r>
            <a:br>
              <a:rPr lang="en-US" dirty="0"/>
            </a:b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075738858"/>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001000" cy="1417638"/>
          </a:xfrm>
        </p:spPr>
        <p:txBody>
          <a:bodyPr>
            <a:normAutofit fontScale="90000"/>
          </a:bodyPr>
          <a:lstStyle/>
          <a:p>
            <a:pPr algn="just"/>
            <a:r>
              <a:rPr lang="en-US" dirty="0">
                <a:solidFill>
                  <a:srgbClr val="FF0000"/>
                </a:solidFill>
              </a:rPr>
              <a:t>Q1. Should every registered person required to maintain books of account? </a:t>
            </a:r>
            <a:r>
              <a:rPr lang="en-US" dirty="0"/>
              <a:t/>
            </a:r>
            <a:br>
              <a:rPr lang="en-US" dirty="0"/>
            </a:br>
            <a:endParaRPr lang="en-US" dirty="0"/>
          </a:p>
        </p:txBody>
      </p:sp>
      <p:sp>
        <p:nvSpPr>
          <p:cNvPr id="3" name="Content Placeholder 2"/>
          <p:cNvSpPr>
            <a:spLocks noGrp="1"/>
          </p:cNvSpPr>
          <p:nvPr>
            <p:ph sz="quarter" idx="1"/>
          </p:nvPr>
        </p:nvSpPr>
        <p:spPr/>
        <p:txBody>
          <a:bodyPr/>
          <a:lstStyle/>
          <a:p>
            <a:pPr algn="just"/>
            <a:r>
              <a:rPr lang="en-US" dirty="0"/>
              <a:t>Ans. Yes, as per Section 35 of the CGST Act, 2017 every registered person is required to keep and maintain books of account at his principal place of business, as mentioned in the certificate of registration.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425124999"/>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848600" cy="1341438"/>
          </a:xfrm>
        </p:spPr>
        <p:txBody>
          <a:bodyPr>
            <a:normAutofit fontScale="90000"/>
          </a:bodyPr>
          <a:lstStyle/>
          <a:p>
            <a:r>
              <a:rPr lang="en-US" dirty="0">
                <a:solidFill>
                  <a:srgbClr val="FF0000"/>
                </a:solidFill>
              </a:rPr>
              <a:t>Q18. Is there any specific set of details to be maintained by a supplier of service? </a:t>
            </a:r>
            <a:r>
              <a:rPr lang="en-US" dirty="0"/>
              <a:t/>
            </a:r>
            <a:br>
              <a:rPr lang="en-US" dirty="0"/>
            </a:br>
            <a:endParaRPr lang="en-US" dirty="0"/>
          </a:p>
        </p:txBody>
      </p:sp>
      <p:sp>
        <p:nvSpPr>
          <p:cNvPr id="3" name="Content Placeholder 2"/>
          <p:cNvSpPr>
            <a:spLocks noGrp="1"/>
          </p:cNvSpPr>
          <p:nvPr>
            <p:ph sz="quarter" idx="1"/>
          </p:nvPr>
        </p:nvSpPr>
        <p:spPr/>
        <p:txBody>
          <a:bodyPr/>
          <a:lstStyle/>
          <a:p>
            <a:pPr algn="just"/>
            <a:r>
              <a:rPr lang="en-US" dirty="0"/>
              <a:t>Ans. Yes. As per Rule 56(13) of the CGST Rules, 2017, a supplier of service is required to maintain quantitative details of goods used in provision of each service, details of input service utilized and services supplied.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686605429"/>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001000" cy="1341438"/>
          </a:xfrm>
        </p:spPr>
        <p:txBody>
          <a:bodyPr>
            <a:normAutofit/>
          </a:bodyPr>
          <a:lstStyle/>
          <a:p>
            <a:pPr algn="just"/>
            <a:r>
              <a:rPr lang="en-US" sz="2200" dirty="0">
                <a:solidFill>
                  <a:srgbClr val="FF0000"/>
                </a:solidFill>
              </a:rPr>
              <a:t>Q19. Is there any time period during which the maintenance of accounts and records is mandatory? </a:t>
            </a:r>
            <a:r>
              <a:rPr lang="en-US" dirty="0"/>
              <a:t/>
            </a:r>
            <a:br>
              <a:rPr lang="en-US" dirty="0"/>
            </a:br>
            <a:endParaRPr lang="en-US" dirty="0"/>
          </a:p>
        </p:txBody>
      </p:sp>
      <p:sp>
        <p:nvSpPr>
          <p:cNvPr id="3" name="Content Placeholder 2"/>
          <p:cNvSpPr>
            <a:spLocks noGrp="1"/>
          </p:cNvSpPr>
          <p:nvPr>
            <p:ph sz="quarter" idx="1"/>
          </p:nvPr>
        </p:nvSpPr>
        <p:spPr/>
        <p:txBody>
          <a:bodyPr/>
          <a:lstStyle/>
          <a:p>
            <a:pPr algn="just"/>
            <a:r>
              <a:rPr lang="en-US" dirty="0"/>
              <a:t>Ans. Yes, as per section 36 every registered person is required to keep and maintain books of account or other records as prescribed under Section 35(1) and retain them </a:t>
            </a:r>
            <a:r>
              <a:rPr lang="en-US" dirty="0">
                <a:solidFill>
                  <a:srgbClr val="FF0000"/>
                </a:solidFill>
              </a:rPr>
              <a:t>until the expiry </a:t>
            </a:r>
            <a:r>
              <a:rPr lang="en-US" dirty="0"/>
              <a:t>of 72 months from the due date for filing of Annual Return for the year pertaining to such accounts and records.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86446260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sz="2000" dirty="0">
                <a:solidFill>
                  <a:srgbClr val="FF0000"/>
                </a:solidFill>
              </a:rPr>
              <a:t>Q20. What is the time period prescribed for maintenance of accounts and records if the registered person is a party to an appeal or revision?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normAutofit/>
          </a:bodyPr>
          <a:lstStyle/>
          <a:p>
            <a:r>
              <a:rPr lang="en-US" dirty="0"/>
              <a:t>Ans. A registered person, who is a party to an appeal or revision or any other proceeding before any Appellate Authority or Tribunal or Court, or investigation for an offence under Chapter XIX, shall retain the books of account pertaining to the subject matter of such appeal or revision or proceedings or investigation for a period of one year after final disposal of such appeal or revision or proceedings or investigation, or until the expiry of </a:t>
            </a:r>
            <a:r>
              <a:rPr lang="en-US" dirty="0" smtClean="0"/>
              <a:t>72 </a:t>
            </a:r>
            <a:r>
              <a:rPr lang="en-US" dirty="0"/>
              <a:t>months from the due date of filing of Annual Return for the year pertaining to such accounts and records, whichever is later.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662772950"/>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Q</a:t>
            </a:r>
            <a:r>
              <a:rPr lang="en-US" sz="2000" b="1" dirty="0" smtClean="0">
                <a:solidFill>
                  <a:srgbClr val="FF0000"/>
                </a:solidFill>
              </a:rPr>
              <a:t>21-What </a:t>
            </a:r>
            <a:r>
              <a:rPr lang="en-US" sz="2000" b="1" dirty="0">
                <a:solidFill>
                  <a:srgbClr val="FF0000"/>
                </a:solidFill>
              </a:rPr>
              <a:t>is the concept of Information Return?</a:t>
            </a:r>
            <a:br>
              <a:rPr lang="en-US" sz="2000" b="1"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a:xfrm>
            <a:off x="228600" y="1600200"/>
            <a:ext cx="7924800" cy="5105400"/>
          </a:xfrm>
        </p:spPr>
        <p:txBody>
          <a:bodyPr>
            <a:normAutofit fontScale="92500" lnSpcReduction="20000"/>
          </a:bodyPr>
          <a:lstStyle/>
          <a:p>
            <a:pPr algn="just"/>
            <a:r>
              <a:rPr lang="en-US" i="1" dirty="0"/>
              <a:t>Ans. Information return is based on the idea of verifying the compliance levels of registered persons through information procured from independent third party sources. As per section 150 of the CGST/SGST Act, many authorities who are responsible for maintaining records of registration or </a:t>
            </a:r>
            <a:r>
              <a:rPr lang="en-US" b="1" i="1" u="sng" dirty="0">
                <a:solidFill>
                  <a:srgbClr val="0000FF"/>
                </a:solidFill>
              </a:rPr>
              <a:t>statement of accounts </a:t>
            </a:r>
            <a:r>
              <a:rPr lang="en-US" i="1" dirty="0"/>
              <a:t>or any periodic return or document containing details of payment of tax and other details of transaction of goods or services or both or transactions related to a </a:t>
            </a:r>
            <a:r>
              <a:rPr lang="en-US" i="1" dirty="0">
                <a:solidFill>
                  <a:srgbClr val="FF0000"/>
                </a:solidFill>
              </a:rPr>
              <a:t>bank account </a:t>
            </a:r>
            <a:r>
              <a:rPr lang="en-US" i="1" dirty="0"/>
              <a:t>or </a:t>
            </a:r>
            <a:r>
              <a:rPr lang="en-US" i="1" dirty="0">
                <a:solidFill>
                  <a:srgbClr val="FF0000"/>
                </a:solidFill>
              </a:rPr>
              <a:t>consumption of electricity </a:t>
            </a:r>
            <a:r>
              <a:rPr lang="en-US" i="1" dirty="0"/>
              <a:t>or </a:t>
            </a:r>
            <a:r>
              <a:rPr lang="en-US" i="1" dirty="0">
                <a:solidFill>
                  <a:srgbClr val="FF0000"/>
                </a:solidFill>
              </a:rPr>
              <a:t>transaction of purchase, sale or exchange of goods or property or right or interest in a property</a:t>
            </a:r>
            <a:r>
              <a:rPr lang="en-US" i="1" dirty="0"/>
              <a:t> under any law for the time being in force, are mandated to furnish an information return of the same in respect of such periods, within such time, in such form and manner and to such authority or agency as may be prescribed. Failure to do so may result in penalty being imposed as per Section 123. </a:t>
            </a:r>
            <a:endParaRPr lang="en-US"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60529845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382000" cy="1265238"/>
          </a:xfrm>
        </p:spPr>
        <p:txBody>
          <a:bodyPr>
            <a:noAutofit/>
          </a:bodyPr>
          <a:lstStyle/>
          <a:p>
            <a:pPr algn="just"/>
            <a:r>
              <a:rPr lang="en-US" sz="1600" b="1" dirty="0" smtClean="0">
                <a:solidFill>
                  <a:srgbClr val="FF0000"/>
                </a:solidFill>
              </a:rPr>
              <a:t>Q22-Different </a:t>
            </a:r>
            <a:r>
              <a:rPr lang="en-US" sz="1600" b="1" dirty="0">
                <a:solidFill>
                  <a:srgbClr val="FF0000"/>
                </a:solidFill>
              </a:rPr>
              <a:t>companies have different types of accounting software packages and no specific format are mandated for keeping records. How will department be able to read into these complex software?</a:t>
            </a:r>
            <a:br>
              <a:rPr lang="en-US" sz="1600" b="1" dirty="0">
                <a:solidFill>
                  <a:srgbClr val="FF0000"/>
                </a:solidFill>
              </a:rPr>
            </a:br>
            <a:r>
              <a:rPr lang="en-US" sz="1600" dirty="0"/>
              <a:t/>
            </a:r>
            <a:br>
              <a:rPr lang="en-US" sz="1600" dirty="0"/>
            </a:br>
            <a:endParaRPr lang="en-US" sz="1600" dirty="0"/>
          </a:p>
        </p:txBody>
      </p:sp>
      <p:sp>
        <p:nvSpPr>
          <p:cNvPr id="3" name="Content Placeholder 2"/>
          <p:cNvSpPr>
            <a:spLocks noGrp="1"/>
          </p:cNvSpPr>
          <p:nvPr>
            <p:ph sz="quarter" idx="1"/>
          </p:nvPr>
        </p:nvSpPr>
        <p:spPr/>
        <p:txBody>
          <a:bodyPr/>
          <a:lstStyle/>
          <a:p>
            <a:r>
              <a:rPr lang="en-US" i="1" dirty="0"/>
              <a:t>Ans. As per Section 153 of the CGST/SGST Act, having regard to the nature and complexity of a case and in the interest of revenue, department may take assistance from an expert at any state of scrutiny, inquiry, investigation or any other proceedings.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919708489"/>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b="1" dirty="0" smtClean="0">
                <a:solidFill>
                  <a:srgbClr val="FF0000"/>
                </a:solidFill>
              </a:rPr>
              <a:t>Q23:-What </a:t>
            </a:r>
            <a:r>
              <a:rPr lang="en-US" sz="2000" b="1" dirty="0">
                <a:solidFill>
                  <a:srgbClr val="FF0000"/>
                </a:solidFill>
              </a:rPr>
              <a:t>is advantage of taking registration in GST? </a:t>
            </a:r>
            <a:r>
              <a:rPr lang="en-US" sz="2000" dirty="0">
                <a:solidFill>
                  <a:srgbClr val="FF0000"/>
                </a:solidFill>
              </a:rPr>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algn="just"/>
            <a:r>
              <a:rPr lang="en-US" i="1" dirty="0"/>
              <a:t>Ans. Registration under Goods and Service Tax (GST) regime will confer following advantages to the business:</a:t>
            </a:r>
            <a:br>
              <a:rPr lang="en-US" i="1" dirty="0"/>
            </a:br>
            <a:endParaRPr lang="en-US" i="1" dirty="0" smtClean="0"/>
          </a:p>
          <a:p>
            <a:pPr algn="just"/>
            <a:r>
              <a:rPr lang="en-US" i="1" dirty="0" smtClean="0"/>
              <a:t>• </a:t>
            </a:r>
            <a:r>
              <a:rPr lang="en-US" i="1" dirty="0"/>
              <a:t>Legally recognized as supplier of goods or services.</a:t>
            </a:r>
            <a:br>
              <a:rPr lang="en-US" i="1" dirty="0"/>
            </a:br>
            <a:endParaRPr lang="en-US" i="1" dirty="0" smtClean="0"/>
          </a:p>
          <a:p>
            <a:pPr algn="just"/>
            <a:r>
              <a:rPr lang="en-US" i="1" dirty="0" smtClean="0">
                <a:solidFill>
                  <a:srgbClr val="FF0000"/>
                </a:solidFill>
              </a:rPr>
              <a:t>• </a:t>
            </a:r>
            <a:r>
              <a:rPr lang="en-US" i="1" dirty="0">
                <a:solidFill>
                  <a:srgbClr val="FF0000"/>
                </a:solidFill>
              </a:rPr>
              <a:t>Proper </a:t>
            </a:r>
            <a:r>
              <a:rPr lang="en-US" b="1" i="1" u="sng" dirty="0">
                <a:solidFill>
                  <a:srgbClr val="3366FF"/>
                </a:solidFill>
              </a:rPr>
              <a:t>accounting of taxes </a:t>
            </a:r>
            <a:r>
              <a:rPr lang="en-US" i="1" dirty="0">
                <a:solidFill>
                  <a:srgbClr val="FF0000"/>
                </a:solidFill>
              </a:rPr>
              <a:t>paid on the input goods or services which can be utilized for payment of GST due on supply of goods or services or both by the business. </a:t>
            </a:r>
            <a:endParaRPr lang="en-US" dirty="0">
              <a:solidFill>
                <a:srgbClr val="FF0000"/>
              </a:solidFill>
            </a:endParaRPr>
          </a:p>
          <a:p>
            <a:pPr algn="just"/>
            <a:r>
              <a:rPr lang="en-US" i="1" dirty="0"/>
              <a:t>• Legally authorized to collect tax from his purchasers and pass on the credit of the taxes paid on the goods or services supplied to purchasers or recipients.</a:t>
            </a:r>
            <a:br>
              <a:rPr lang="en-US" i="1" dirty="0"/>
            </a:br>
            <a:endParaRPr lang="en-US" i="1" dirty="0" smtClean="0"/>
          </a:p>
          <a:p>
            <a:pPr algn="just"/>
            <a:r>
              <a:rPr lang="en-US" i="1" dirty="0" smtClean="0"/>
              <a:t>• </a:t>
            </a:r>
            <a:r>
              <a:rPr lang="en-US" i="1" dirty="0"/>
              <a:t>Getting eligible to avail various other benefits and privileges rendered under the GST laws. </a:t>
            </a:r>
            <a:endParaRPr lang="en-US"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591572075"/>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sz="2200" b="1" dirty="0" smtClean="0">
                <a:solidFill>
                  <a:srgbClr val="FF0000"/>
                </a:solidFill>
              </a:rPr>
              <a:t>Q24:-What </a:t>
            </a:r>
            <a:r>
              <a:rPr lang="en-US" sz="2200" b="1" dirty="0">
                <a:solidFill>
                  <a:srgbClr val="FF0000"/>
                </a:solidFill>
              </a:rPr>
              <a:t>does “date of receipt of payment” mean? </a:t>
            </a:r>
            <a:r>
              <a:rPr lang="en-US" dirty="0"/>
              <a:t/>
            </a:r>
            <a:br>
              <a:rPr lang="en-US" dirty="0"/>
            </a:br>
            <a:endParaRPr lang="en-US" dirty="0"/>
          </a:p>
        </p:txBody>
      </p:sp>
      <p:sp>
        <p:nvSpPr>
          <p:cNvPr id="3" name="Content Placeholder 2"/>
          <p:cNvSpPr>
            <a:spLocks noGrp="1"/>
          </p:cNvSpPr>
          <p:nvPr>
            <p:ph sz="quarter" idx="1"/>
          </p:nvPr>
        </p:nvSpPr>
        <p:spPr/>
        <p:txBody>
          <a:bodyPr/>
          <a:lstStyle/>
          <a:p>
            <a:pPr algn="just"/>
            <a:r>
              <a:rPr lang="en-US" i="1" dirty="0"/>
              <a:t>Ans. It is the earliest of the date on which the payment is </a:t>
            </a:r>
            <a:r>
              <a:rPr lang="en-US" i="1" dirty="0">
                <a:solidFill>
                  <a:srgbClr val="FF0000"/>
                </a:solidFill>
              </a:rPr>
              <a:t>entered in the books of accounts </a:t>
            </a:r>
            <a:r>
              <a:rPr lang="en-US" i="1" dirty="0"/>
              <a:t>of the supplier or the date on which the payment is credited to his bank account.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978331504"/>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b="1" dirty="0">
                <a:solidFill>
                  <a:srgbClr val="FF0000"/>
                </a:solidFill>
              </a:rPr>
              <a:t>Q </a:t>
            </a:r>
            <a:r>
              <a:rPr lang="en-US" sz="2000" b="1" dirty="0" smtClean="0">
                <a:solidFill>
                  <a:srgbClr val="FF0000"/>
                </a:solidFill>
              </a:rPr>
              <a:t>25. </a:t>
            </a:r>
            <a:r>
              <a:rPr lang="en-US" sz="2000" b="1" dirty="0">
                <a:solidFill>
                  <a:srgbClr val="FF0000"/>
                </a:solidFill>
              </a:rPr>
              <a:t>What is the time period within which invoice has to be issued for supply of Services?</a:t>
            </a:r>
            <a:br>
              <a:rPr lang="en-US" sz="2000" b="1"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a:xfrm>
            <a:off x="228600" y="1600200"/>
            <a:ext cx="7924800" cy="5105400"/>
          </a:xfrm>
        </p:spPr>
        <p:txBody>
          <a:bodyPr>
            <a:normAutofit fontScale="92500" lnSpcReduction="20000"/>
          </a:bodyPr>
          <a:lstStyle/>
          <a:p>
            <a:r>
              <a:rPr lang="en-US" i="1" dirty="0" smtClean="0"/>
              <a:t>Ans. As per Section 31 of CGST/SGST Act a registered person shall, before or after the provision of service, but within a period of 30 days from the date of supply of service, issue a tax invoice showing description, value of goods, tax payable thereon and other prescribed particulars. </a:t>
            </a:r>
          </a:p>
          <a:p>
            <a:r>
              <a:rPr lang="en-US" i="1" dirty="0" smtClean="0"/>
              <a:t>For </a:t>
            </a:r>
            <a:r>
              <a:rPr lang="en-US" i="1" dirty="0"/>
              <a:t>Banking and Insurance companies, this period is </a:t>
            </a:r>
            <a:r>
              <a:rPr lang="en-US" i="1" dirty="0" smtClean="0"/>
              <a:t>30 days(Consolidate invoice). </a:t>
            </a:r>
          </a:p>
          <a:p>
            <a:r>
              <a:rPr lang="en-US" i="1" dirty="0" smtClean="0">
                <a:solidFill>
                  <a:srgbClr val="FF0000"/>
                </a:solidFill>
              </a:rPr>
              <a:t>For </a:t>
            </a:r>
            <a:r>
              <a:rPr lang="en-US" i="1" dirty="0">
                <a:solidFill>
                  <a:srgbClr val="FF0000"/>
                </a:solidFill>
              </a:rPr>
              <a:t>inter-state self-supplies made by banking, insurance and telecom companies, invoices can be issued before or at the time such supplier records the same in </a:t>
            </a:r>
            <a:r>
              <a:rPr lang="en-US" b="1" i="1" u="sng" dirty="0">
                <a:solidFill>
                  <a:srgbClr val="3366FF"/>
                </a:solidFill>
              </a:rPr>
              <a:t>his books of account</a:t>
            </a:r>
            <a:r>
              <a:rPr lang="en-US" i="1" dirty="0">
                <a:solidFill>
                  <a:srgbClr val="3366FF"/>
                </a:solidFill>
              </a:rPr>
              <a:t> </a:t>
            </a:r>
            <a:r>
              <a:rPr lang="en-US" i="1" dirty="0">
                <a:solidFill>
                  <a:srgbClr val="FF0000"/>
                </a:solidFill>
              </a:rPr>
              <a:t>or before the expiry of the quarter during which the supply was made. </a:t>
            </a:r>
            <a:endParaRPr lang="en-US" i="1" dirty="0" smtClean="0">
              <a:solidFill>
                <a:srgbClr val="FF0000"/>
              </a:solidFill>
            </a:endParaRPr>
          </a:p>
          <a:p>
            <a:r>
              <a:rPr lang="en-US" i="1" dirty="0" smtClean="0"/>
              <a:t>Further a registered person liable to pay tax on reverse charge basis is also required to issue invoice on the date of receipt of goods or services or both. </a:t>
            </a:r>
            <a:endParaRPr lang="en-US" dirty="0" smtClean="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559114074"/>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b="1" dirty="0">
                <a:solidFill>
                  <a:srgbClr val="FF0000"/>
                </a:solidFill>
              </a:rPr>
              <a:t>Q </a:t>
            </a:r>
            <a:r>
              <a:rPr lang="en-US" sz="2000" b="1" dirty="0" smtClean="0">
                <a:solidFill>
                  <a:srgbClr val="FF0000"/>
                </a:solidFill>
              </a:rPr>
              <a:t>26. </a:t>
            </a:r>
            <a:r>
              <a:rPr lang="en-US" sz="2000" b="1" dirty="0">
                <a:solidFill>
                  <a:srgbClr val="FF0000"/>
                </a:solidFill>
              </a:rPr>
              <a:t>Who is responsible for the </a:t>
            </a:r>
            <a:r>
              <a:rPr lang="en-US" sz="2000" b="1" dirty="0" smtClean="0">
                <a:solidFill>
                  <a:srgbClr val="FF0000"/>
                </a:solidFill>
              </a:rPr>
              <a:t>maintenance </a:t>
            </a:r>
            <a:r>
              <a:rPr lang="en-US" sz="2000" b="1" dirty="0">
                <a:solidFill>
                  <a:srgbClr val="FF0000"/>
                </a:solidFill>
              </a:rPr>
              <a:t>of proper accounts related to job work?</a:t>
            </a:r>
            <a:br>
              <a:rPr lang="en-US" sz="2000" b="1"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pPr algn="just"/>
            <a:r>
              <a:rPr lang="en-US" i="1" dirty="0"/>
              <a:t>Ans. It is completely the responsibility of the principal to maintain proper accounts of job work related inputs and capital goods.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688936295"/>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solidFill>
                  <a:srgbClr val="FF0000"/>
                </a:solidFill>
              </a:rPr>
              <a:t>Q27:-Who </a:t>
            </a:r>
            <a:r>
              <a:rPr lang="en-US" sz="2000" b="1" dirty="0">
                <a:solidFill>
                  <a:srgbClr val="FF0000"/>
                </a:solidFill>
              </a:rPr>
              <a:t>can conduct audit of taxpayers? </a:t>
            </a:r>
            <a:r>
              <a:rPr lang="en-US" sz="2000" dirty="0"/>
              <a:t/>
            </a:r>
            <a:br>
              <a:rPr lang="en-US" sz="2000" dirty="0"/>
            </a:br>
            <a:endParaRPr lang="en-US" sz="2000" dirty="0"/>
          </a:p>
        </p:txBody>
      </p:sp>
      <p:sp>
        <p:nvSpPr>
          <p:cNvPr id="3" name="Content Placeholder 2"/>
          <p:cNvSpPr>
            <a:spLocks noGrp="1"/>
          </p:cNvSpPr>
          <p:nvPr>
            <p:ph sz="quarter" idx="1"/>
          </p:nvPr>
        </p:nvSpPr>
        <p:spPr>
          <a:xfrm>
            <a:off x="228600" y="1600200"/>
            <a:ext cx="7924800" cy="5105400"/>
          </a:xfrm>
        </p:spPr>
        <p:txBody>
          <a:bodyPr>
            <a:normAutofit fontScale="77500" lnSpcReduction="20000"/>
          </a:bodyPr>
          <a:lstStyle/>
          <a:p>
            <a:pPr algn="just"/>
            <a:r>
              <a:rPr lang="en-US" i="1" dirty="0" smtClean="0"/>
              <a:t>Ans</a:t>
            </a:r>
            <a:r>
              <a:rPr lang="en-US" i="1" dirty="0"/>
              <a:t>. There are three types of audit prescribed in the GST Act(s) as explained below:</a:t>
            </a:r>
            <a:br>
              <a:rPr lang="en-US" i="1" dirty="0"/>
            </a:br>
            <a:endParaRPr lang="en-US" i="1" dirty="0" smtClean="0"/>
          </a:p>
          <a:p>
            <a:pPr algn="just"/>
            <a:r>
              <a:rPr lang="en-US" i="1" dirty="0" smtClean="0"/>
              <a:t>(</a:t>
            </a:r>
            <a:r>
              <a:rPr lang="en-US" i="1" dirty="0"/>
              <a:t>a) </a:t>
            </a:r>
            <a:r>
              <a:rPr lang="en-US" i="1" dirty="0">
                <a:solidFill>
                  <a:srgbClr val="FF0000"/>
                </a:solidFill>
              </a:rPr>
              <a:t>Audit by Chartered Accountant or a Cost Accountant: </a:t>
            </a:r>
            <a:r>
              <a:rPr lang="en-US" i="1" dirty="0"/>
              <a:t>Every registered person whose turnover exceeds </a:t>
            </a:r>
            <a:r>
              <a:rPr lang="en-US" i="1" dirty="0" err="1"/>
              <a:t>Rs</a:t>
            </a:r>
            <a:r>
              <a:rPr lang="en-US" i="1" dirty="0"/>
              <a:t>. Two </a:t>
            </a:r>
            <a:r>
              <a:rPr lang="en-US" i="1" dirty="0" err="1"/>
              <a:t>crore</a:t>
            </a:r>
            <a:r>
              <a:rPr lang="en-US" i="1" dirty="0"/>
              <a:t>, shall get his accounts audited by a chartered accountant or a cost accountant. (Section 35(5) of the CGST/SGST Act)</a:t>
            </a:r>
            <a:br>
              <a:rPr lang="en-US" i="1" dirty="0"/>
            </a:br>
            <a:endParaRPr lang="en-US" i="1" dirty="0" smtClean="0"/>
          </a:p>
          <a:p>
            <a:pPr algn="just"/>
            <a:r>
              <a:rPr lang="en-US" i="1" dirty="0" smtClean="0"/>
              <a:t>(</a:t>
            </a:r>
            <a:r>
              <a:rPr lang="en-US" i="1" dirty="0"/>
              <a:t>b) </a:t>
            </a:r>
            <a:r>
              <a:rPr lang="en-US" i="1" dirty="0">
                <a:solidFill>
                  <a:srgbClr val="FF0000"/>
                </a:solidFill>
              </a:rPr>
              <a:t>Audit by Department: </a:t>
            </a:r>
            <a:r>
              <a:rPr lang="en-US" i="1" dirty="0"/>
              <a:t>The Commissioner or any officer of CGST or SGST or UTGST authorized by him by a general or specific order, may conduct audit of any registered person. The frequency and manner of audit will be prescribed in due course. (Section 65 of the CGST/SGST Act)</a:t>
            </a:r>
            <a:br>
              <a:rPr lang="en-US" i="1" dirty="0"/>
            </a:br>
            <a:endParaRPr lang="en-US" i="1" dirty="0" smtClean="0"/>
          </a:p>
          <a:p>
            <a:pPr algn="just"/>
            <a:r>
              <a:rPr lang="en-US" i="1" dirty="0" smtClean="0"/>
              <a:t>(</a:t>
            </a:r>
            <a:r>
              <a:rPr lang="en-US" i="1" dirty="0"/>
              <a:t>c) </a:t>
            </a:r>
            <a:r>
              <a:rPr lang="en-US" i="1" dirty="0">
                <a:solidFill>
                  <a:srgbClr val="FF0000"/>
                </a:solidFill>
              </a:rPr>
              <a:t>Special Audit: </a:t>
            </a:r>
            <a:r>
              <a:rPr lang="en-US" i="1" dirty="0"/>
              <a:t>If at any stage of scrutiny, inquiry, investigations or any other proceedings, if department is of the opinion that the value has not been correctly declared or credit availed is not with in the normal limits, department may order special audit by chartered accountant or cost accountant, nominated by department. (Section 66 of the CGST/SGST Act) </a:t>
            </a:r>
            <a:endParaRPr lang="en-US"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422087972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p:spPr>
        <p:txBody>
          <a:bodyPr>
            <a:noAutofit/>
          </a:bodyPr>
          <a:lstStyle/>
          <a:p>
            <a:r>
              <a:rPr lang="en-US" sz="2000" dirty="0">
                <a:solidFill>
                  <a:srgbClr val="FF0000"/>
                </a:solidFill>
              </a:rPr>
              <a:t>Q2. What are the basic accounts required to be maintained by a person at the principal place of business? </a:t>
            </a:r>
            <a:r>
              <a:rPr lang="en-US" sz="2000" dirty="0"/>
              <a:t/>
            </a:r>
            <a:br>
              <a:rPr lang="en-US" sz="2000" dirty="0"/>
            </a:br>
            <a:endParaRPr lang="en-US" sz="2000" dirty="0"/>
          </a:p>
        </p:txBody>
      </p:sp>
      <p:sp>
        <p:nvSpPr>
          <p:cNvPr id="3" name="Content Placeholder 2"/>
          <p:cNvSpPr>
            <a:spLocks noGrp="1"/>
          </p:cNvSpPr>
          <p:nvPr>
            <p:ph sz="quarter" idx="1"/>
          </p:nvPr>
        </p:nvSpPr>
        <p:spPr>
          <a:xfrm>
            <a:off x="457200" y="1600200"/>
            <a:ext cx="7543800" cy="4873752"/>
          </a:xfrm>
        </p:spPr>
        <p:txBody>
          <a:bodyPr/>
          <a:lstStyle/>
          <a:p>
            <a:pPr algn="just"/>
            <a:r>
              <a:rPr lang="en-US" dirty="0"/>
              <a:t>Ans. As per Section 35 of the CGST Act, 2017 read with the CGST Rules, 2017, the following accounts need to be maintained on a true and correct basis: </a:t>
            </a:r>
          </a:p>
          <a:p>
            <a:r>
              <a:rPr lang="en-US" dirty="0"/>
              <a:t>(a)  Production or manufacture of goods; </a:t>
            </a:r>
          </a:p>
          <a:p>
            <a:r>
              <a:rPr lang="en-US" dirty="0"/>
              <a:t>(b)  Inward or outward supply of goods or services of both; </a:t>
            </a:r>
          </a:p>
          <a:p>
            <a:r>
              <a:rPr lang="en-US" dirty="0"/>
              <a:t>(c)  Stock of goods; </a:t>
            </a:r>
          </a:p>
          <a:p>
            <a:r>
              <a:rPr lang="en-US" dirty="0"/>
              <a:t>(d)  Input tax credit availed; </a:t>
            </a:r>
          </a:p>
          <a:p>
            <a:r>
              <a:rPr lang="en-US" dirty="0"/>
              <a:t>(e)  Output tax payable and paid; </a:t>
            </a:r>
          </a:p>
          <a:p>
            <a:r>
              <a:rPr lang="en-US" dirty="0"/>
              <a:t>(f)  Such other particulars as may be prescribed.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42109871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772400" cy="1265238"/>
          </a:xfrm>
        </p:spPr>
        <p:txBody>
          <a:bodyPr>
            <a:normAutofit fontScale="90000"/>
          </a:bodyPr>
          <a:lstStyle/>
          <a:p>
            <a:r>
              <a:rPr lang="en-US" b="1" dirty="0" smtClean="0">
                <a:solidFill>
                  <a:srgbClr val="FF0000"/>
                </a:solidFill>
              </a:rPr>
              <a:t> Q28:-What </a:t>
            </a:r>
            <a:r>
              <a:rPr lang="en-US" b="1" dirty="0">
                <a:solidFill>
                  <a:srgbClr val="FF0000"/>
                </a:solidFill>
              </a:rPr>
              <a:t>is meant by commencement of audit? </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sz="quarter" idx="1"/>
          </p:nvPr>
        </p:nvSpPr>
        <p:spPr/>
        <p:txBody>
          <a:bodyPr/>
          <a:lstStyle/>
          <a:p>
            <a:pPr algn="just"/>
            <a:r>
              <a:rPr lang="en-US" i="1" dirty="0"/>
              <a:t>Ans. The term ‘commencement of audit’ is important because audit has to be completed within a given time frame in reference to this date of commencement. Commencement of audit means the later of the following:</a:t>
            </a:r>
            <a:br>
              <a:rPr lang="en-US" i="1" dirty="0"/>
            </a:br>
            <a:endParaRPr lang="en-US" i="1" dirty="0" smtClean="0"/>
          </a:p>
          <a:p>
            <a:pPr algn="just"/>
            <a:r>
              <a:rPr lang="en-US" i="1" dirty="0" smtClean="0"/>
              <a:t>a</a:t>
            </a:r>
            <a:r>
              <a:rPr lang="en-US" i="1" dirty="0"/>
              <a:t>) the date on which the records/</a:t>
            </a:r>
            <a:r>
              <a:rPr lang="en-US" i="1" dirty="0">
                <a:solidFill>
                  <a:srgbClr val="3366FF"/>
                </a:solidFill>
              </a:rPr>
              <a:t>accounts</a:t>
            </a:r>
            <a:r>
              <a:rPr lang="en-US" i="1" dirty="0"/>
              <a:t> called </a:t>
            </a:r>
            <a:endParaRPr lang="en-US" dirty="0"/>
          </a:p>
          <a:p>
            <a:pPr algn="just"/>
            <a:r>
              <a:rPr lang="en-US" i="1" dirty="0"/>
              <a:t>for by the audit authorities are made available to them, or</a:t>
            </a:r>
            <a:br>
              <a:rPr lang="en-US" i="1" dirty="0"/>
            </a:br>
            <a:endParaRPr lang="en-US" i="1" dirty="0" smtClean="0"/>
          </a:p>
          <a:p>
            <a:pPr algn="just"/>
            <a:r>
              <a:rPr lang="en-US" i="1" dirty="0" smtClean="0"/>
              <a:t>b</a:t>
            </a:r>
            <a:r>
              <a:rPr lang="en-US" i="1" dirty="0"/>
              <a:t>) the </a:t>
            </a:r>
            <a:r>
              <a:rPr lang="en-US" i="1" dirty="0">
                <a:solidFill>
                  <a:srgbClr val="FF0000"/>
                </a:solidFill>
              </a:rPr>
              <a:t>actual institution </a:t>
            </a:r>
            <a:r>
              <a:rPr lang="en-US" i="1" dirty="0"/>
              <a:t>of audit at the place of business of the taxpayer. </a:t>
            </a:r>
            <a:endParaRPr lang="en-US" dirty="0"/>
          </a:p>
          <a:p>
            <a:pPr algn="just"/>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982635789"/>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b="1" dirty="0" smtClean="0">
                <a:solidFill>
                  <a:srgbClr val="FF0000"/>
                </a:solidFill>
              </a:rPr>
              <a:t>Q29:-What </a:t>
            </a:r>
            <a:r>
              <a:rPr lang="en-US" sz="2000" b="1" dirty="0">
                <a:solidFill>
                  <a:srgbClr val="FF0000"/>
                </a:solidFill>
              </a:rPr>
              <a:t>are the obligations of the taxable person when he receives the notice of audit?</a:t>
            </a:r>
            <a:br>
              <a:rPr lang="en-US" sz="2000" b="1"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pPr algn="just"/>
            <a:r>
              <a:rPr lang="en-US" i="1" dirty="0"/>
              <a:t>Ans. The taxable person is required to:</a:t>
            </a:r>
            <a:br>
              <a:rPr lang="en-US" i="1" dirty="0"/>
            </a:br>
            <a:endParaRPr lang="en-US" i="1" dirty="0" smtClean="0"/>
          </a:p>
          <a:p>
            <a:pPr algn="just"/>
            <a:r>
              <a:rPr lang="en-US" i="1" dirty="0" smtClean="0"/>
              <a:t>a</a:t>
            </a:r>
            <a:r>
              <a:rPr lang="en-US" i="1" dirty="0"/>
              <a:t>) facilitate the verification of </a:t>
            </a:r>
            <a:r>
              <a:rPr lang="en-US" b="1" i="1" u="sng" dirty="0">
                <a:solidFill>
                  <a:srgbClr val="3366FF"/>
                </a:solidFill>
              </a:rPr>
              <a:t>accounts</a:t>
            </a:r>
            <a:r>
              <a:rPr lang="en-US" i="1" dirty="0"/>
              <a:t>/records </a:t>
            </a:r>
            <a:endParaRPr lang="en-US" dirty="0"/>
          </a:p>
          <a:p>
            <a:pPr algn="just"/>
            <a:r>
              <a:rPr lang="en-US" i="1" dirty="0"/>
              <a:t>available or requisitioned by the authorities,</a:t>
            </a:r>
            <a:br>
              <a:rPr lang="en-US" i="1" dirty="0"/>
            </a:br>
            <a:endParaRPr lang="en-US" i="1" dirty="0" smtClean="0"/>
          </a:p>
          <a:p>
            <a:pPr algn="just"/>
            <a:r>
              <a:rPr lang="en-US" i="1" dirty="0" smtClean="0"/>
              <a:t>b</a:t>
            </a:r>
            <a:r>
              <a:rPr lang="en-US" i="1" dirty="0"/>
              <a:t>) provide such information as the authorities may require for the conduct of the audit, </a:t>
            </a:r>
            <a:r>
              <a:rPr lang="en-US" i="1" dirty="0" smtClean="0"/>
              <a:t>and</a:t>
            </a:r>
          </a:p>
          <a:p>
            <a:pPr algn="just"/>
            <a:r>
              <a:rPr lang="en-US" i="1" dirty="0" smtClean="0"/>
              <a:t> </a:t>
            </a:r>
            <a:r>
              <a:rPr lang="en-US" i="1" dirty="0"/>
              <a:t>c) render assistance for timely completion of the audit. </a:t>
            </a:r>
            <a:endParaRPr lang="en-US"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702043688"/>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b="1" dirty="0">
                <a:solidFill>
                  <a:srgbClr val="FF0000"/>
                </a:solidFill>
              </a:rPr>
              <a:t>Q </a:t>
            </a:r>
            <a:r>
              <a:rPr lang="en-US" sz="2000" b="1" dirty="0" smtClean="0">
                <a:solidFill>
                  <a:srgbClr val="FF0000"/>
                </a:solidFill>
              </a:rPr>
              <a:t>30:- </a:t>
            </a:r>
            <a:r>
              <a:rPr lang="en-US" sz="2000" b="1" dirty="0">
                <a:solidFill>
                  <a:srgbClr val="FF0000"/>
                </a:solidFill>
              </a:rPr>
              <a:t>How will the applicant prove that the principle of unjust enrichment does not apply in his case?</a:t>
            </a:r>
            <a:br>
              <a:rPr lang="en-US" sz="2000" b="1"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pPr algn="just"/>
            <a:r>
              <a:rPr lang="en-US" i="1" dirty="0"/>
              <a:t>Ans. Where the claim of refund is less than Rs.2 Lakh, a self-declaration by the applicant based on the documentary or other evidences available with him, certifying that the incidence of tax has not been passed on to any other person would make him eligible to get refund. However, if the claim of refund is more than Rs.2 Lakh, the applicant is required to submit a certificate from a </a:t>
            </a:r>
            <a:r>
              <a:rPr lang="en-US" b="1" i="1" u="sng" dirty="0">
                <a:solidFill>
                  <a:srgbClr val="3366FF"/>
                </a:solidFill>
              </a:rPr>
              <a:t>Chartered Accountant </a:t>
            </a:r>
            <a:r>
              <a:rPr lang="en-US" i="1" dirty="0"/>
              <a:t>or a Cost Accountant to the effect that the incidence of tax has not been passed on to any other person.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763451526"/>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FF0000"/>
                </a:solidFill>
              </a:rPr>
              <a:t>Q </a:t>
            </a:r>
            <a:r>
              <a:rPr lang="en-US" sz="2000" b="1" dirty="0" smtClean="0">
                <a:solidFill>
                  <a:srgbClr val="FF0000"/>
                </a:solidFill>
              </a:rPr>
              <a:t>31. </a:t>
            </a:r>
            <a:r>
              <a:rPr lang="en-US" sz="2000" b="1" dirty="0">
                <a:solidFill>
                  <a:srgbClr val="FF0000"/>
                </a:solidFill>
              </a:rPr>
              <a:t>Who can order for carrying out “Inspection” and under what circumstances? </a:t>
            </a:r>
            <a:r>
              <a:rPr lang="en-US" sz="2000" dirty="0"/>
              <a:t/>
            </a:r>
            <a:br>
              <a:rPr lang="en-US" sz="2000" dirty="0"/>
            </a:br>
            <a:endParaRPr lang="en-US" sz="2000" dirty="0"/>
          </a:p>
        </p:txBody>
      </p:sp>
      <p:sp>
        <p:nvSpPr>
          <p:cNvPr id="3" name="Content Placeholder 2"/>
          <p:cNvSpPr>
            <a:spLocks noGrp="1"/>
          </p:cNvSpPr>
          <p:nvPr>
            <p:ph sz="quarter" idx="1"/>
          </p:nvPr>
        </p:nvSpPr>
        <p:spPr/>
        <p:txBody>
          <a:bodyPr>
            <a:normAutofit lnSpcReduction="10000"/>
          </a:bodyPr>
          <a:lstStyle/>
          <a:p>
            <a:pPr algn="just"/>
            <a:r>
              <a:rPr lang="en-US" i="1" dirty="0"/>
              <a:t>Ans. As per Section 67 of CGST/SGST Act, Inspection can be carried out by an officer of CGST/SGST only upon a written authorization given by an officer of the rank of Joint Commissioner or above. A Joint Commissioner or an officer higher in rank can give such authorization only if he has reasons to believe that the person concerned has done one of the following: </a:t>
            </a:r>
            <a:endParaRPr lang="en-US" dirty="0"/>
          </a:p>
          <a:p>
            <a:pPr algn="just"/>
            <a:r>
              <a:rPr lang="en-US" b="1" u="sng" dirty="0">
                <a:solidFill>
                  <a:srgbClr val="3366FF"/>
                </a:solidFill>
              </a:rPr>
              <a:t>v</a:t>
            </a:r>
            <a:r>
              <a:rPr lang="en-US" i="1" dirty="0"/>
              <a:t>. a transporter or warehouse owner has kept goods which have escaped payment of tax or has </a:t>
            </a:r>
            <a:r>
              <a:rPr lang="en-US" b="1" i="1" u="sng" dirty="0">
                <a:solidFill>
                  <a:srgbClr val="3366FF"/>
                </a:solidFill>
              </a:rPr>
              <a:t>kept his accounts </a:t>
            </a:r>
            <a:r>
              <a:rPr lang="en-US" i="1" dirty="0"/>
              <a:t>or goods in a manner that is likely to cause evasion of tax. </a:t>
            </a:r>
            <a:endParaRPr lang="en-US"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849908597"/>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b="1" dirty="0" smtClean="0">
                <a:solidFill>
                  <a:srgbClr val="FF0000"/>
                </a:solidFill>
              </a:rPr>
              <a:t>Q32:-When </a:t>
            </a:r>
            <a:r>
              <a:rPr lang="en-US" sz="2000" b="1" dirty="0">
                <a:solidFill>
                  <a:srgbClr val="FF0000"/>
                </a:solidFill>
              </a:rPr>
              <a:t>do goods become liable to confiscation under the provisions of CGST/SGST Act?</a:t>
            </a:r>
            <a:br>
              <a:rPr lang="en-US" sz="2000" b="1"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pPr algn="just"/>
            <a:r>
              <a:rPr lang="en-US" i="1" dirty="0"/>
              <a:t>Ans. As per section 130 of SGST/SGST Act, goods become liable to confiscation when any person does the following: </a:t>
            </a:r>
            <a:endParaRPr lang="en-US" dirty="0"/>
          </a:p>
          <a:p>
            <a:pPr algn="just"/>
            <a:r>
              <a:rPr lang="en-US" i="1" dirty="0" smtClean="0"/>
              <a:t>(</a:t>
            </a:r>
            <a:r>
              <a:rPr lang="en-US" i="1" dirty="0"/>
              <a:t>ii) </a:t>
            </a:r>
            <a:r>
              <a:rPr lang="en-US" i="1" dirty="0">
                <a:solidFill>
                  <a:srgbClr val="0000FF"/>
                </a:solidFill>
              </a:rPr>
              <a:t>does not account </a:t>
            </a:r>
            <a:r>
              <a:rPr lang="en-US" i="1" dirty="0"/>
              <a:t>for any goods on which he is</a:t>
            </a:r>
            <a:br>
              <a:rPr lang="en-US" i="1" dirty="0"/>
            </a:br>
            <a:r>
              <a:rPr lang="en-US" i="1" dirty="0"/>
              <a:t>liable to pay tax under this Act; </a:t>
            </a:r>
            <a:endParaRPr lang="en-US"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605534706"/>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FF0000"/>
                </a:solidFill>
              </a:rPr>
              <a:t>Q </a:t>
            </a:r>
            <a:r>
              <a:rPr lang="en-US" sz="2000" b="1" dirty="0" smtClean="0">
                <a:solidFill>
                  <a:srgbClr val="FF0000"/>
                </a:solidFill>
              </a:rPr>
              <a:t>33. </a:t>
            </a:r>
            <a:r>
              <a:rPr lang="en-US" sz="2000" b="1" dirty="0">
                <a:solidFill>
                  <a:srgbClr val="FF0000"/>
                </a:solidFill>
              </a:rPr>
              <a:t>What powers can be exercised by an officer during valid search? </a:t>
            </a:r>
            <a:r>
              <a:rPr lang="en-US" sz="2000" dirty="0">
                <a:solidFill>
                  <a:srgbClr val="FF0000"/>
                </a:solidFill>
              </a:rPr>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normAutofit lnSpcReduction="10000"/>
          </a:bodyPr>
          <a:lstStyle/>
          <a:p>
            <a:pPr algn="just"/>
            <a:r>
              <a:rPr lang="en-US" i="1" dirty="0"/>
              <a:t>Ans. An officer carrying out a search has the power to search for and seize goods (which are liable to confiscation) and documents, books or things (relevant for any </a:t>
            </a:r>
            <a:r>
              <a:rPr lang="en-US" i="1" dirty="0" smtClean="0"/>
              <a:t>proceedings under </a:t>
            </a:r>
            <a:r>
              <a:rPr lang="en-US" i="1" dirty="0"/>
              <a:t>CGST/SGST Act) from the premises searched. During search, the officer has the power to break open the door of the premises authorized to be searched if access to the same is denied. Similarly, while carrying out search within the premises, he can break open any </a:t>
            </a:r>
            <a:r>
              <a:rPr lang="en-US" i="1" dirty="0" err="1"/>
              <a:t>almirah</a:t>
            </a:r>
            <a:r>
              <a:rPr lang="en-US" i="1" dirty="0"/>
              <a:t> or box if access to such </a:t>
            </a:r>
            <a:r>
              <a:rPr lang="en-US" i="1" dirty="0" err="1"/>
              <a:t>almirah</a:t>
            </a:r>
            <a:r>
              <a:rPr lang="en-US" i="1" dirty="0"/>
              <a:t> or box is denied and in which any goods, </a:t>
            </a:r>
            <a:r>
              <a:rPr lang="en-US" b="1" u="sng" dirty="0">
                <a:solidFill>
                  <a:srgbClr val="0000FF"/>
                </a:solidFill>
              </a:rPr>
              <a:t>account, </a:t>
            </a:r>
            <a:r>
              <a:rPr lang="en-US" i="1" dirty="0"/>
              <a:t>registers or documents are suspected to be concealed. He can also seal the premises if access to it denied.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22446016"/>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1143000"/>
          </a:xfrm>
        </p:spPr>
        <p:txBody>
          <a:bodyPr>
            <a:normAutofit fontScale="90000"/>
          </a:bodyPr>
          <a:lstStyle/>
          <a:p>
            <a:r>
              <a:rPr lang="en-US" sz="2000" b="1" dirty="0" smtClean="0">
                <a:solidFill>
                  <a:srgbClr val="FF0000"/>
                </a:solidFill>
              </a:rPr>
              <a:t>Q 34:- </a:t>
            </a:r>
            <a:r>
              <a:rPr lang="en-US" sz="2000" b="1" dirty="0">
                <a:solidFill>
                  <a:srgbClr val="FF0000"/>
                </a:solidFill>
              </a:rPr>
              <a:t>Can a CGST/SGST officer access business premises under any other circumstances?</a:t>
            </a:r>
            <a:br>
              <a:rPr lang="en-US" sz="2000" b="1"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p:txBody>
          <a:bodyPr>
            <a:normAutofit fontScale="85000" lnSpcReduction="10000"/>
          </a:bodyPr>
          <a:lstStyle/>
          <a:p>
            <a:pPr algn="just"/>
            <a:r>
              <a:rPr lang="en-US" i="1" dirty="0"/>
              <a:t>Ans. Yes. Access can also be obtained in terms of Section</a:t>
            </a:r>
            <a:br>
              <a:rPr lang="en-US" i="1" dirty="0"/>
            </a:br>
            <a:r>
              <a:rPr lang="en-US" i="1" dirty="0"/>
              <a:t>65 of CGST/SGST Act. This provision of law is meant to allow an audit party of CGST/SGST or C&amp;AG or a cost accountant or chartered accountant nominated under section 66 of CGST/SGST Act, access to any business premises </a:t>
            </a:r>
            <a:r>
              <a:rPr lang="en-US" i="1" dirty="0">
                <a:solidFill>
                  <a:srgbClr val="FF0000"/>
                </a:solidFill>
              </a:rPr>
              <a:t>without issuance of a search warrant </a:t>
            </a:r>
            <a:r>
              <a:rPr lang="en-US" i="1" dirty="0"/>
              <a:t>for the purposes of carrying out any audit, scrutiny, verification and checks as may be necessary to safeguard the interest of revenue. However, a written authorization is to be issued by an officer of the rank of Commissioner of CGST or SGST. </a:t>
            </a:r>
            <a:r>
              <a:rPr lang="en-US" i="1" dirty="0">
                <a:solidFill>
                  <a:srgbClr val="FF0000"/>
                </a:solidFill>
              </a:rPr>
              <a:t>This provision facilitates access to a business premise which is not registered by a taxable person as a principal or additional place of business but </a:t>
            </a:r>
            <a:r>
              <a:rPr lang="en-US" b="1" i="1" u="sng" dirty="0">
                <a:solidFill>
                  <a:srgbClr val="3366FF"/>
                </a:solidFill>
              </a:rPr>
              <a:t>has books of accounts, documents, computers etc. which are required for audit or verification of accounts of a taxable person. </a:t>
            </a:r>
            <a:endParaRPr lang="en-US" b="1" u="sng" dirty="0">
              <a:solidFill>
                <a:srgbClr val="3366FF"/>
              </a:solidFill>
            </a:endParaRPr>
          </a:p>
          <a:p>
            <a:pPr algn="just"/>
            <a:endParaRPr lang="en-US" b="1" u="sng" dirty="0">
              <a:solidFill>
                <a:srgbClr val="3366FF"/>
              </a:solidFill>
            </a:endParaRP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924230921"/>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FF0000"/>
                </a:solidFill>
              </a:rPr>
              <a:t>Q </a:t>
            </a:r>
            <a:r>
              <a:rPr lang="en-US" sz="2000" b="1" dirty="0" smtClean="0">
                <a:solidFill>
                  <a:srgbClr val="FF0000"/>
                </a:solidFill>
              </a:rPr>
              <a:t>35. </a:t>
            </a:r>
            <a:r>
              <a:rPr lang="en-US" sz="2000" b="1" dirty="0">
                <a:solidFill>
                  <a:srgbClr val="FF0000"/>
                </a:solidFill>
              </a:rPr>
              <a:t>Does GST Act(s) have any power of detention of goods and conveyances? </a:t>
            </a:r>
            <a:r>
              <a:rPr lang="en-US" sz="2000" dirty="0">
                <a:solidFill>
                  <a:srgbClr val="FF0000"/>
                </a:solidFill>
              </a:rPr>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pPr algn="just"/>
            <a:r>
              <a:rPr lang="en-US" dirty="0"/>
              <a:t>Ans. </a:t>
            </a:r>
            <a:r>
              <a:rPr lang="en-US" i="1" dirty="0"/>
              <a:t>Yes, under Section 129 of CGST/SGST Act, an officer has power to detain goods along with the conveyance (like a truck or other types of vehicle) transporting the goods. This can be done for such goods which are being transported or are stored in transit in violation of the provisions of CGST/SGST Act. Goods which are stored or are kept in stock but </a:t>
            </a:r>
            <a:r>
              <a:rPr lang="en-US" b="1" u="sng" dirty="0">
                <a:solidFill>
                  <a:srgbClr val="3366FF"/>
                </a:solidFill>
              </a:rPr>
              <a:t>not accounted for can also be </a:t>
            </a:r>
          </a:p>
          <a:p>
            <a:pPr algn="just"/>
            <a:r>
              <a:rPr lang="en-US" b="1" u="sng" dirty="0">
                <a:solidFill>
                  <a:srgbClr val="3366FF"/>
                </a:solidFill>
              </a:rPr>
              <a:t>detained.</a:t>
            </a:r>
            <a:r>
              <a:rPr lang="en-US" i="1" dirty="0"/>
              <a:t> Such goods and conveyance shall be released after payment of applicable tax or upon furnishing security of equivalent amount.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356275146"/>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772400" cy="1417638"/>
          </a:xfrm>
        </p:spPr>
        <p:txBody>
          <a:bodyPr>
            <a:normAutofit fontScale="90000"/>
          </a:bodyPr>
          <a:lstStyle/>
          <a:p>
            <a:r>
              <a:rPr lang="en-US" b="1" dirty="0">
                <a:solidFill>
                  <a:srgbClr val="FF0000"/>
                </a:solidFill>
              </a:rPr>
              <a:t>Q </a:t>
            </a:r>
            <a:r>
              <a:rPr lang="en-US" b="1" dirty="0" smtClean="0">
                <a:solidFill>
                  <a:srgbClr val="FF0000"/>
                </a:solidFill>
              </a:rPr>
              <a:t>36. </a:t>
            </a:r>
            <a:r>
              <a:rPr lang="en-US" b="1" dirty="0">
                <a:solidFill>
                  <a:srgbClr val="FF0000"/>
                </a:solidFill>
              </a:rPr>
              <a:t>What are the prescribed offences under CGST/SGST Act? </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sz="quarter" idx="1"/>
          </p:nvPr>
        </p:nvSpPr>
        <p:spPr/>
        <p:txBody>
          <a:bodyPr/>
          <a:lstStyle/>
          <a:p>
            <a:r>
              <a:rPr lang="en-US" i="1" dirty="0"/>
              <a:t>Ans. The CGST/SGST Act codifies the offences and penalties in Chapter XVI. The Act lists 21 offences in section 122, apart from the penalty prescribed under section 10 for availing compounding by a taxable person who is not eligible for it. The said offences are as follows: - </a:t>
            </a:r>
            <a:endParaRPr lang="en-US" dirty="0" smtClean="0"/>
          </a:p>
          <a:p>
            <a:endParaRPr lang="en-US" dirty="0"/>
          </a:p>
          <a:p>
            <a:r>
              <a:rPr lang="en-US" i="1" dirty="0"/>
              <a:t>) </a:t>
            </a:r>
            <a:r>
              <a:rPr lang="en-US" i="1" dirty="0">
                <a:solidFill>
                  <a:srgbClr val="FF0000"/>
                </a:solidFill>
              </a:rPr>
              <a:t>Failure to maintain accounts/documents in the manner specified in the Act or failure to </a:t>
            </a:r>
            <a:r>
              <a:rPr lang="en-US" i="1" dirty="0" smtClean="0">
                <a:solidFill>
                  <a:srgbClr val="FF0000"/>
                </a:solidFill>
              </a:rPr>
              <a:t>retain </a:t>
            </a:r>
            <a:r>
              <a:rPr lang="en-US" i="1" dirty="0">
                <a:solidFill>
                  <a:srgbClr val="FF0000"/>
                </a:solidFill>
              </a:rPr>
              <a:t>accounts/documents for the period specified in the Act; </a:t>
            </a:r>
            <a:endParaRPr lang="en-US" dirty="0">
              <a:solidFill>
                <a:srgbClr val="FF0000"/>
              </a:solidFill>
            </a:endParaRP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996304581"/>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FF0000"/>
                </a:solidFill>
              </a:rPr>
              <a:t>Q </a:t>
            </a:r>
            <a:r>
              <a:rPr lang="en-US" sz="2000" b="1" dirty="0" smtClean="0">
                <a:solidFill>
                  <a:srgbClr val="FF0000"/>
                </a:solidFill>
              </a:rPr>
              <a:t>37. </a:t>
            </a:r>
            <a:r>
              <a:rPr lang="en-US" sz="2000" b="1" dirty="0">
                <a:solidFill>
                  <a:srgbClr val="FF0000"/>
                </a:solidFill>
              </a:rPr>
              <a:t>Is any penalty prescribed for any person other than the taxable person? </a:t>
            </a:r>
            <a:r>
              <a:rPr lang="en-US" sz="2000" dirty="0">
                <a:solidFill>
                  <a:srgbClr val="FF0000"/>
                </a:solidFill>
              </a:rPr>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r>
              <a:rPr lang="en-US" i="1" dirty="0"/>
              <a:t>Ans. Yes. Section 122(3) provides for levy of penalty extending to </a:t>
            </a:r>
            <a:r>
              <a:rPr lang="en-US" i="1" dirty="0" err="1">
                <a:solidFill>
                  <a:srgbClr val="FF0000"/>
                </a:solidFill>
              </a:rPr>
              <a:t>Rs</a:t>
            </a:r>
            <a:r>
              <a:rPr lang="en-US" i="1" dirty="0">
                <a:solidFill>
                  <a:srgbClr val="FF0000"/>
                </a:solidFill>
              </a:rPr>
              <a:t>. 25,000/</a:t>
            </a:r>
            <a:r>
              <a:rPr lang="en-US" i="1" dirty="0"/>
              <a:t>- for any person who-</a:t>
            </a:r>
            <a:br>
              <a:rPr lang="en-US" i="1" dirty="0"/>
            </a:br>
            <a:endParaRPr lang="en-US" dirty="0"/>
          </a:p>
          <a:p>
            <a:r>
              <a:rPr lang="en-US" i="1" dirty="0"/>
              <a:t>• </a:t>
            </a:r>
            <a:r>
              <a:rPr lang="en-US" i="1" dirty="0">
                <a:solidFill>
                  <a:srgbClr val="FF0000"/>
                </a:solidFill>
              </a:rPr>
              <a:t>fails to issue any invoice for a supply or account for any invoice in his books of accounts. </a:t>
            </a:r>
            <a:endParaRPr lang="en-US" dirty="0">
              <a:solidFill>
                <a:srgbClr val="FF0000"/>
              </a:solidFill>
            </a:endParaRP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143240928"/>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sz="2000" dirty="0"/>
              <a:t>Q3. </a:t>
            </a:r>
            <a:r>
              <a:rPr lang="en-US" sz="2000" dirty="0">
                <a:solidFill>
                  <a:srgbClr val="FF0000"/>
                </a:solidFill>
              </a:rPr>
              <a:t>What are the additional accounts to be maintained by the registered person under the Chapter VII - Accounts and Records of the CGST Rules, 2017?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algn="just"/>
            <a:r>
              <a:rPr lang="en-US" dirty="0"/>
              <a:t>Ans. Every registered person, in addition to the records to be maintained under section 35 of the CGST Act, is required to maintain following additional accounts on a true and correct basis: </a:t>
            </a:r>
          </a:p>
          <a:p>
            <a:r>
              <a:rPr lang="en-US" dirty="0"/>
              <a:t>Goods or services imported or exported; </a:t>
            </a:r>
          </a:p>
          <a:p>
            <a:r>
              <a:rPr lang="en-US" dirty="0"/>
              <a:t>Supplies attracting reverse charge along with relevant documents (including invoices, bill of supply, delivery </a:t>
            </a:r>
            <a:r>
              <a:rPr lang="en-US" dirty="0" err="1"/>
              <a:t>challans</a:t>
            </a:r>
            <a:r>
              <a:rPr lang="en-US" dirty="0"/>
              <a:t>, credit notes, debit notes, receipt vouchers, payment vouchers, refund vouchers); </a:t>
            </a:r>
          </a:p>
          <a:p>
            <a:r>
              <a:rPr lang="en-US" dirty="0"/>
              <a:t>Accounts of stock in respect of goods received and supplied – containing particulars of opening balance, receipt, supply, goods lost, stolen, </a:t>
            </a:r>
            <a:r>
              <a:rPr lang="en-US" dirty="0" err="1"/>
              <a:t>destroyed</a:t>
            </a:r>
            <a:r>
              <a:rPr lang="en-US" dirty="0" err="1" smtClean="0"/>
              <a:t>,written</a:t>
            </a:r>
            <a:r>
              <a:rPr lang="en-US" dirty="0" smtClean="0"/>
              <a:t> </a:t>
            </a:r>
            <a:r>
              <a:rPr lang="en-US" dirty="0"/>
              <a:t>off or disposed of by way of gift or free samples and balance of stock including raw materials, finished goods, scrap and wastage thereof (these details need not be maintained by a composition dealer); </a:t>
            </a:r>
          </a:p>
          <a:p>
            <a:pPr marL="0" indent="0">
              <a:buNone/>
            </a:pPr>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148862074"/>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848600" cy="1417638"/>
          </a:xfrm>
        </p:spPr>
        <p:txBody>
          <a:bodyPr>
            <a:normAutofit fontScale="90000"/>
          </a:bodyPr>
          <a:lstStyle/>
          <a:p>
            <a:r>
              <a:rPr lang="en-US" sz="2000" b="1" dirty="0">
                <a:solidFill>
                  <a:srgbClr val="FF0000"/>
                </a:solidFill>
              </a:rPr>
              <a:t>Q </a:t>
            </a:r>
            <a:r>
              <a:rPr lang="en-US" sz="2000" b="1" dirty="0" smtClean="0">
                <a:solidFill>
                  <a:srgbClr val="FF0000"/>
                </a:solidFill>
              </a:rPr>
              <a:t>38. </a:t>
            </a:r>
            <a:r>
              <a:rPr lang="en-US" sz="2000" b="1" dirty="0">
                <a:solidFill>
                  <a:srgbClr val="FF0000"/>
                </a:solidFill>
              </a:rPr>
              <a:t>What action can be taken for transportation of goods without valid documents or attempted to be removed without proper record in books?</a:t>
            </a:r>
            <a:br>
              <a:rPr lang="en-US" sz="2000" b="1" dirty="0">
                <a:solidFill>
                  <a:srgbClr val="FF0000"/>
                </a:solidFill>
              </a:rPr>
            </a:br>
            <a:r>
              <a:rPr lang="en-US" sz="2000" dirty="0">
                <a:solidFill>
                  <a:srgbClr val="FF0000"/>
                </a:solidFill>
              </a:rPr>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a:xfrm>
            <a:off x="304800" y="1295400"/>
            <a:ext cx="7772400" cy="5178552"/>
          </a:xfrm>
        </p:spPr>
        <p:txBody>
          <a:bodyPr>
            <a:normAutofit fontScale="70000" lnSpcReduction="20000"/>
          </a:bodyPr>
          <a:lstStyle/>
          <a:p>
            <a:pPr algn="just"/>
            <a:r>
              <a:rPr lang="en-US" dirty="0"/>
              <a:t>Ans. </a:t>
            </a:r>
            <a:r>
              <a:rPr lang="en-US" i="1" dirty="0"/>
              <a:t>If any person transports any goods or stores any such goods while in transit without the documents prescribed under the Act (i.e. invoice and a declaration) or </a:t>
            </a:r>
            <a:r>
              <a:rPr lang="en-US" b="1" i="1" u="sng" dirty="0">
                <a:solidFill>
                  <a:srgbClr val="3366FF"/>
                </a:solidFill>
              </a:rPr>
              <a:t>supplies or stores any goods that have not been recorded in the books or accounts maintained by him,</a:t>
            </a:r>
            <a:r>
              <a:rPr lang="en-US" i="1" dirty="0"/>
              <a:t> then such goods shall be liable for detention along with any vehicle on which they are being transported.</a:t>
            </a:r>
            <a:br>
              <a:rPr lang="en-US" i="1" dirty="0"/>
            </a:br>
            <a:endParaRPr lang="en-US" i="1" dirty="0" smtClean="0"/>
          </a:p>
          <a:p>
            <a:pPr algn="just"/>
            <a:r>
              <a:rPr lang="en-US" b="1" i="1" dirty="0" smtClean="0"/>
              <a:t>Where </a:t>
            </a:r>
            <a:r>
              <a:rPr lang="en-US" b="1" i="1" dirty="0"/>
              <a:t>owner comes forward</a:t>
            </a:r>
            <a:r>
              <a:rPr lang="en-US" i="1" dirty="0"/>
              <a:t>: - Such goods shall be released on payment of the applicable tax and penalty equal to </a:t>
            </a:r>
            <a:r>
              <a:rPr lang="en-US" i="1" dirty="0">
                <a:solidFill>
                  <a:srgbClr val="FF0000"/>
                </a:solidFill>
              </a:rPr>
              <a:t>100%</a:t>
            </a:r>
            <a:r>
              <a:rPr lang="en-US" i="1" u="sng" dirty="0">
                <a:solidFill>
                  <a:srgbClr val="FF0000"/>
                </a:solidFill>
              </a:rPr>
              <a:t> </a:t>
            </a:r>
            <a:r>
              <a:rPr lang="en-US" i="1" u="sng" dirty="0">
                <a:solidFill>
                  <a:srgbClr val="008000"/>
                </a:solidFill>
              </a:rPr>
              <a:t>tax</a:t>
            </a:r>
            <a:r>
              <a:rPr lang="en-US" i="1" u="sng" dirty="0">
                <a:solidFill>
                  <a:srgbClr val="FF0000"/>
                </a:solidFill>
              </a:rPr>
              <a:t> </a:t>
            </a:r>
            <a:r>
              <a:rPr lang="en-US" i="1" dirty="0"/>
              <a:t>or upon furnishing of security equivalent to the said amount. </a:t>
            </a:r>
            <a:endParaRPr lang="en-US" dirty="0"/>
          </a:p>
          <a:p>
            <a:pPr algn="just"/>
            <a:endParaRPr lang="en-US" i="1" dirty="0" smtClean="0"/>
          </a:p>
          <a:p>
            <a:pPr algn="just"/>
            <a:r>
              <a:rPr lang="en-US" i="1" dirty="0" smtClean="0"/>
              <a:t>In </a:t>
            </a:r>
            <a:r>
              <a:rPr lang="en-US" i="1" dirty="0"/>
              <a:t>case of exempted goods, penalty is </a:t>
            </a:r>
            <a:r>
              <a:rPr lang="en-US" i="1" dirty="0">
                <a:solidFill>
                  <a:srgbClr val="008000"/>
                </a:solidFill>
              </a:rPr>
              <a:t>2% of value of goods</a:t>
            </a:r>
            <a:r>
              <a:rPr lang="en-US" i="1" dirty="0"/>
              <a:t> or </a:t>
            </a:r>
            <a:r>
              <a:rPr lang="en-US" i="1" dirty="0" err="1"/>
              <a:t>Rs</a:t>
            </a:r>
            <a:r>
              <a:rPr lang="en-US" i="1" dirty="0"/>
              <a:t> 25,000/- whichever is lesser. </a:t>
            </a:r>
            <a:endParaRPr lang="en-US" i="1" dirty="0" smtClean="0"/>
          </a:p>
          <a:p>
            <a:pPr algn="just"/>
            <a:endParaRPr lang="en-US" b="1" i="1" dirty="0"/>
          </a:p>
          <a:p>
            <a:pPr algn="just"/>
            <a:r>
              <a:rPr lang="en-US" b="1" i="1" dirty="0" smtClean="0"/>
              <a:t>Where </a:t>
            </a:r>
            <a:r>
              <a:rPr lang="en-US" b="1" i="1" dirty="0"/>
              <a:t>owner does not come forward</a:t>
            </a:r>
            <a:r>
              <a:rPr lang="en-US" i="1" dirty="0"/>
              <a:t>: - Such goods shall be released on payment of the applicable tax and penalty equal to </a:t>
            </a:r>
            <a:r>
              <a:rPr lang="en-US" i="1" dirty="0">
                <a:solidFill>
                  <a:srgbClr val="FF0000"/>
                </a:solidFill>
              </a:rPr>
              <a:t>50% of </a:t>
            </a:r>
            <a:r>
              <a:rPr lang="en-US" i="1" u="sng" dirty="0">
                <a:solidFill>
                  <a:srgbClr val="3366FF"/>
                </a:solidFill>
              </a:rPr>
              <a:t>value of goods </a:t>
            </a:r>
            <a:r>
              <a:rPr lang="en-US" i="1" dirty="0"/>
              <a:t>or upon furnishing of security equivalent to the said amount. </a:t>
            </a:r>
            <a:endParaRPr lang="en-US" i="1" dirty="0" smtClean="0"/>
          </a:p>
          <a:p>
            <a:pPr algn="just"/>
            <a:endParaRPr lang="en-US" dirty="0"/>
          </a:p>
          <a:p>
            <a:r>
              <a:rPr lang="en-US" i="1" dirty="0"/>
              <a:t>In case of exempted goods, penalty is </a:t>
            </a:r>
            <a:r>
              <a:rPr lang="en-US" i="1" dirty="0">
                <a:solidFill>
                  <a:srgbClr val="008000"/>
                </a:solidFill>
              </a:rPr>
              <a:t>5% of value of goods </a:t>
            </a:r>
            <a:r>
              <a:rPr lang="en-US" i="1" dirty="0"/>
              <a:t>or </a:t>
            </a:r>
            <a:r>
              <a:rPr lang="en-US" i="1" dirty="0" err="1"/>
              <a:t>Rs</a:t>
            </a:r>
            <a:r>
              <a:rPr lang="en-US" i="1" dirty="0"/>
              <a:t> 25,000/- whichever is lesser </a:t>
            </a:r>
            <a:endParaRPr lang="en-US" dirty="0"/>
          </a:p>
          <a:p>
            <a:endParaRPr lang="en-US" dirty="0"/>
          </a:p>
          <a:p>
            <a:endParaRPr lang="en-US" dirty="0"/>
          </a:p>
        </p:txBody>
      </p:sp>
      <p:sp>
        <p:nvSpPr>
          <p:cNvPr id="4" name="Footer Placeholder 3"/>
          <p:cNvSpPr>
            <a:spLocks noGrp="1"/>
          </p:cNvSpPr>
          <p:nvPr>
            <p:ph type="ftr" sz="quarter" idx="16"/>
          </p:nvPr>
        </p:nvSpPr>
        <p:spPr/>
        <p:txBody>
          <a:bodyPr/>
          <a:lstStyle/>
          <a:p>
            <a:r>
              <a:rPr lang="en-US" dirty="0" smtClean="0"/>
              <a:t>CA AVINASH LALWANI-ONLY FOR EDUCTION PURPOSE</a:t>
            </a:r>
            <a:endParaRPr lang="en-US" dirty="0"/>
          </a:p>
        </p:txBody>
      </p:sp>
    </p:spTree>
    <p:extLst>
      <p:ext uri="{BB962C8B-B14F-4D97-AF65-F5344CB8AC3E}">
        <p14:creationId xmlns:p14="http://schemas.microsoft.com/office/powerpoint/2010/main" val="3960670845"/>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b="1" dirty="0">
                <a:solidFill>
                  <a:srgbClr val="FF0000"/>
                </a:solidFill>
              </a:rPr>
              <a:t>Q </a:t>
            </a:r>
            <a:r>
              <a:rPr lang="en-US" sz="2000" b="1" dirty="0" smtClean="0">
                <a:solidFill>
                  <a:srgbClr val="FF0000"/>
                </a:solidFill>
              </a:rPr>
              <a:t>39</a:t>
            </a:r>
            <a:r>
              <a:rPr lang="en-US" sz="2000" b="1" dirty="0">
                <a:solidFill>
                  <a:srgbClr val="FF0000"/>
                </a:solidFill>
              </a:rPr>
              <a:t>. Under which circumstances can goods be confiscated under CGST/SGST Act? </a:t>
            </a:r>
            <a:r>
              <a:rPr lang="en-US" sz="2000" dirty="0">
                <a:solidFill>
                  <a:srgbClr val="FF0000"/>
                </a:solidFill>
              </a:rPr>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r>
              <a:rPr lang="en-US" i="1" dirty="0"/>
              <a:t>Ans. Under Section 130 of the CGST Act, goods shall be liable to confiscation if any person:</a:t>
            </a:r>
            <a:br>
              <a:rPr lang="en-US" i="1" dirty="0"/>
            </a:br>
            <a:endParaRPr lang="en-US" dirty="0"/>
          </a:p>
          <a:p>
            <a:r>
              <a:rPr lang="en-US" i="1" dirty="0"/>
              <a:t>• does not account for any goods in the manner required under the Act, or</a:t>
            </a:r>
            <a:br>
              <a:rPr lang="en-US" i="1" dirty="0"/>
            </a:b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29652541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FF0000"/>
                </a:solidFill>
              </a:rPr>
              <a:t>Q </a:t>
            </a:r>
            <a:r>
              <a:rPr lang="en-US" sz="2000" b="1" dirty="0" smtClean="0">
                <a:solidFill>
                  <a:srgbClr val="FF0000"/>
                </a:solidFill>
              </a:rPr>
              <a:t>40 </a:t>
            </a:r>
            <a:r>
              <a:rPr lang="en-US" sz="2000" b="1" dirty="0">
                <a:solidFill>
                  <a:srgbClr val="FF0000"/>
                </a:solidFill>
              </a:rPr>
              <a:t>Which are the offences which warrant prosecution under the CGST/SGST Act? </a:t>
            </a: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r>
              <a:rPr lang="en-US" i="1" dirty="0"/>
              <a:t>Ans. Section 132 of the CGST/SGST Act codifies the major offences under the Act which warrant institution of criminal proceedings and prosecution. 12 such major offences have been listed as follows:</a:t>
            </a:r>
            <a:br>
              <a:rPr lang="en-US" i="1" dirty="0"/>
            </a:br>
            <a:endParaRPr lang="en-US" dirty="0"/>
          </a:p>
          <a:p>
            <a:r>
              <a:rPr lang="en-US" i="1" dirty="0"/>
              <a:t>g) Furnishing false information or falsification of financial records or furnishing of </a:t>
            </a:r>
            <a:r>
              <a:rPr lang="en-US" b="1" u="sng" dirty="0">
                <a:solidFill>
                  <a:srgbClr val="3366FF"/>
                </a:solidFill>
              </a:rPr>
              <a:t>fake accounts</a:t>
            </a:r>
            <a:r>
              <a:rPr lang="en-US" i="1" dirty="0"/>
              <a:t>/ documents with intent to evade payment of tax;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69548843"/>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rgbClr val="FF0000"/>
                </a:solidFill>
              </a:rPr>
              <a:t>Q </a:t>
            </a:r>
            <a:r>
              <a:rPr lang="en-US" sz="2000" b="1" dirty="0" smtClean="0">
                <a:solidFill>
                  <a:srgbClr val="FF0000"/>
                </a:solidFill>
              </a:rPr>
              <a:t>41. </a:t>
            </a:r>
            <a:r>
              <a:rPr lang="en-US" sz="2000" b="1" dirty="0">
                <a:solidFill>
                  <a:srgbClr val="FF0000"/>
                </a:solidFill>
              </a:rPr>
              <a:t>What are the advantages of IGST Model? </a:t>
            </a:r>
            <a:r>
              <a:rPr lang="en-US" sz="2000" dirty="0">
                <a:solidFill>
                  <a:srgbClr val="FF0000"/>
                </a:solidFill>
              </a:rPr>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algn="just"/>
            <a:r>
              <a:rPr lang="en-US" i="1" dirty="0"/>
              <a:t>Ans. The major advantages of IGST Model are</a:t>
            </a:r>
            <a:r>
              <a:rPr lang="en-US" i="1" dirty="0" smtClean="0"/>
              <a:t>:</a:t>
            </a:r>
          </a:p>
          <a:p>
            <a:pPr algn="just"/>
            <a:r>
              <a:rPr lang="en-US" i="1" dirty="0" smtClean="0"/>
              <a:t> </a:t>
            </a:r>
            <a:r>
              <a:rPr lang="en-US" i="1" dirty="0"/>
              <a:t>a. Maintenance of uninterrupted ITC chain on inter-State transactions;</a:t>
            </a:r>
            <a:br>
              <a:rPr lang="en-US" i="1" dirty="0"/>
            </a:br>
            <a:r>
              <a:rPr lang="en-US" i="1" dirty="0"/>
              <a:t>b. No upfront payment of tax or substantial blockage of funds for the inter-State seller or buyer; c. No refund claim in exporting State, as ITC is used up while paying the tax; </a:t>
            </a:r>
            <a:endParaRPr lang="en-US" dirty="0"/>
          </a:p>
          <a:p>
            <a:pPr algn="just"/>
            <a:r>
              <a:rPr lang="en-US" i="1" dirty="0"/>
              <a:t>d. Self-monitoring model;</a:t>
            </a:r>
            <a:br>
              <a:rPr lang="en-US" i="1" dirty="0"/>
            </a:br>
            <a:r>
              <a:rPr lang="en-US" i="1" dirty="0"/>
              <a:t>e. Ensures tax neutrality while keeping the tax regime simple;</a:t>
            </a:r>
            <a:br>
              <a:rPr lang="en-US" i="1" dirty="0"/>
            </a:br>
            <a:r>
              <a:rPr lang="en-US" b="1" i="1" u="sng" dirty="0">
                <a:solidFill>
                  <a:srgbClr val="3366FF"/>
                </a:solidFill>
              </a:rPr>
              <a:t>f. Simple accounting with no additional compliance burden on the taxpayer;</a:t>
            </a:r>
            <a:br>
              <a:rPr lang="en-US" b="1" i="1" u="sng" dirty="0">
                <a:solidFill>
                  <a:srgbClr val="3366FF"/>
                </a:solidFill>
              </a:rPr>
            </a:br>
            <a:r>
              <a:rPr lang="en-US" i="1" dirty="0"/>
              <a:t>g. Would facilitate in ensuring high level of compliance and thus higher collection efficiency. Model can handle ‘Business to Business’ as well as ‘Business to Consumer’ transactions.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028675222"/>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b="1" dirty="0">
                <a:solidFill>
                  <a:srgbClr val="FF0000"/>
                </a:solidFill>
              </a:rPr>
              <a:t>Q </a:t>
            </a:r>
            <a:r>
              <a:rPr lang="en-US" sz="2000" b="1" dirty="0" smtClean="0">
                <a:solidFill>
                  <a:srgbClr val="FF0000"/>
                </a:solidFill>
              </a:rPr>
              <a:t>42. </a:t>
            </a:r>
            <a:r>
              <a:rPr lang="en-US" sz="2000" b="1" dirty="0">
                <a:solidFill>
                  <a:srgbClr val="FF0000"/>
                </a:solidFill>
              </a:rPr>
              <a:t>Are business processes and compliance requirement same in the IGST and CGST Acts</a:t>
            </a:r>
            <a:br>
              <a:rPr lang="en-US" sz="2000" b="1" dirty="0">
                <a:solidFill>
                  <a:srgbClr val="FF0000"/>
                </a:solidFill>
              </a:rPr>
            </a:b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pPr algn="just"/>
            <a:r>
              <a:rPr lang="en-US" i="1" dirty="0"/>
              <a:t>Ans. The procedure and compliance requirement are same for processes likes registration, return filing and payment of tax. Further, the IGST act borrows the provisions from the CGST Act as relating to assessment, audit, valuation, time of supply, invoice</a:t>
            </a:r>
            <a:r>
              <a:rPr lang="en-US" b="1" u="sng" dirty="0">
                <a:solidFill>
                  <a:srgbClr val="0000FF"/>
                </a:solidFill>
              </a:rPr>
              <a:t>, accounts, </a:t>
            </a:r>
            <a:r>
              <a:rPr lang="en-US" i="1" dirty="0"/>
              <a:t>records, adjudication, appeal etc. (Section 20 of the IGST Act)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201162306"/>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en-US" sz="2000" b="1" dirty="0">
                <a:solidFill>
                  <a:srgbClr val="FF0000"/>
                </a:solidFill>
              </a:rPr>
              <a:t>Q </a:t>
            </a:r>
            <a:r>
              <a:rPr lang="en-US" sz="2000" b="1" dirty="0" smtClean="0">
                <a:solidFill>
                  <a:srgbClr val="FF0000"/>
                </a:solidFill>
              </a:rPr>
              <a:t>43. </a:t>
            </a:r>
            <a:r>
              <a:rPr lang="en-US" sz="2000" b="1" dirty="0">
                <a:solidFill>
                  <a:srgbClr val="FF0000"/>
                </a:solidFill>
              </a:rPr>
              <a:t>A person from Mumbai goes to </a:t>
            </a:r>
            <a:r>
              <a:rPr lang="en-US" sz="2000" b="1" dirty="0" err="1">
                <a:solidFill>
                  <a:srgbClr val="FF0000"/>
                </a:solidFill>
              </a:rPr>
              <a:t>Kullu-Manali</a:t>
            </a:r>
            <a:r>
              <a:rPr lang="en-US" sz="2000" b="1" dirty="0">
                <a:solidFill>
                  <a:srgbClr val="FF0000"/>
                </a:solidFill>
              </a:rPr>
              <a:t/>
            </a:r>
            <a:br>
              <a:rPr lang="en-US" sz="2000" b="1" dirty="0">
                <a:solidFill>
                  <a:srgbClr val="FF0000"/>
                </a:solidFill>
              </a:rPr>
            </a:br>
            <a:r>
              <a:rPr lang="en-US" sz="2000" b="1" dirty="0">
                <a:solidFill>
                  <a:srgbClr val="FF0000"/>
                </a:solidFill>
              </a:rPr>
              <a:t>and takes some services from ICICI Bank in </a:t>
            </a:r>
            <a:r>
              <a:rPr lang="en-US" sz="2000" b="1" dirty="0" err="1">
                <a:solidFill>
                  <a:srgbClr val="FF0000"/>
                </a:solidFill>
              </a:rPr>
              <a:t>Manali</a:t>
            </a:r>
            <a:r>
              <a:rPr lang="en-US" sz="2000" b="1" dirty="0">
                <a:solidFill>
                  <a:srgbClr val="FF0000"/>
                </a:solidFill>
              </a:rPr>
              <a:t>. What will be the place of supply? </a:t>
            </a:r>
            <a:r>
              <a:rPr lang="en-US" sz="2000" dirty="0">
                <a:solidFill>
                  <a:srgbClr val="FF0000"/>
                </a:solidFill>
              </a:rPr>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pPr algn="just"/>
            <a:r>
              <a:rPr lang="en-US" i="1" dirty="0"/>
              <a:t>Ans. If the service is </a:t>
            </a:r>
            <a:r>
              <a:rPr lang="en-US" i="1" dirty="0">
                <a:solidFill>
                  <a:srgbClr val="0000FF"/>
                </a:solidFill>
              </a:rPr>
              <a:t>not linked to the account </a:t>
            </a:r>
            <a:r>
              <a:rPr lang="en-US" i="1" dirty="0"/>
              <a:t>of person, place of supply shall be </a:t>
            </a:r>
            <a:r>
              <a:rPr lang="en-US" i="1" dirty="0" err="1"/>
              <a:t>Kullu</a:t>
            </a:r>
            <a:r>
              <a:rPr lang="en-US" i="1" dirty="0"/>
              <a:t> i.e. the location of the supplier of services. However, if the service is linked to the account of the person, the place of supply shall be Mumbai, the location of recipient on the records of the supplier. </a:t>
            </a:r>
            <a:endParaRPr lang="en-US"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634898034"/>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Q </a:t>
            </a:r>
            <a:r>
              <a:rPr lang="en-US" b="1" dirty="0" smtClean="0">
                <a:solidFill>
                  <a:srgbClr val="FF0000"/>
                </a:solidFill>
              </a:rPr>
              <a:t>44. </a:t>
            </a:r>
            <a:r>
              <a:rPr lang="en-US" b="1" dirty="0">
                <a:solidFill>
                  <a:srgbClr val="FF0000"/>
                </a:solidFill>
              </a:rPr>
              <a:t>What services will be rendered by GSTN? </a:t>
            </a:r>
            <a:r>
              <a:rPr lang="en-US" dirty="0"/>
              <a:t/>
            </a:r>
            <a:br>
              <a:rPr lang="en-US" dirty="0"/>
            </a:br>
            <a:endParaRPr lang="en-US" dirty="0"/>
          </a:p>
        </p:txBody>
      </p:sp>
      <p:sp>
        <p:nvSpPr>
          <p:cNvPr id="3" name="Content Placeholder 2"/>
          <p:cNvSpPr>
            <a:spLocks noGrp="1"/>
          </p:cNvSpPr>
          <p:nvPr>
            <p:ph sz="quarter" idx="1"/>
          </p:nvPr>
        </p:nvSpPr>
        <p:spPr/>
        <p:txBody>
          <a:bodyPr/>
          <a:lstStyle/>
          <a:p>
            <a:r>
              <a:rPr lang="en-US" i="1" dirty="0"/>
              <a:t>Ans. GSTN will render the following services through the Common GST Portal:</a:t>
            </a:r>
            <a:br>
              <a:rPr lang="en-US" i="1" dirty="0"/>
            </a:br>
            <a:endParaRPr lang="en-US" dirty="0"/>
          </a:p>
          <a:p>
            <a:r>
              <a:rPr lang="en-US" i="1" dirty="0"/>
              <a:t>(d) Taxpayer management, including</a:t>
            </a:r>
            <a:r>
              <a:rPr lang="en-US" b="1" i="1" u="sng" dirty="0">
                <a:solidFill>
                  <a:srgbClr val="3366FF"/>
                </a:solidFill>
              </a:rPr>
              <a:t> account </a:t>
            </a:r>
            <a:r>
              <a:rPr lang="en-US" i="1" dirty="0"/>
              <a:t>management, notifications, information, and status tracking;</a:t>
            </a:r>
            <a:br>
              <a:rPr lang="en-US" i="1" dirty="0"/>
            </a:br>
            <a:endParaRPr lang="en-US" i="1" dirty="0" smtClean="0"/>
          </a:p>
          <a:p>
            <a:r>
              <a:rPr lang="en-US" i="1" dirty="0" smtClean="0"/>
              <a:t>(</a:t>
            </a:r>
            <a:r>
              <a:rPr lang="en-US" i="1" dirty="0"/>
              <a:t>e) </a:t>
            </a:r>
            <a:r>
              <a:rPr lang="en-US" b="1" i="1" u="sng" dirty="0">
                <a:solidFill>
                  <a:srgbClr val="3366FF"/>
                </a:solidFill>
              </a:rPr>
              <a:t>Tax authority account </a:t>
            </a:r>
            <a:r>
              <a:rPr lang="en-US" i="1" dirty="0"/>
              <a:t>and ledger Management;</a:t>
            </a:r>
            <a:br>
              <a:rPr lang="en-US" i="1" dirty="0"/>
            </a:b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155849088"/>
      </p:ext>
    </p:extLst>
  </p:cSld>
  <p:clrMapOvr>
    <a:masterClrMapping/>
  </p:clrMapOvr>
  <p:transition xmlns:p14="http://schemas.microsoft.com/office/powerpoint/2010/main">
    <p:wedg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sz="2200" b="1" dirty="0" smtClean="0">
                <a:solidFill>
                  <a:srgbClr val="FF0000"/>
                </a:solidFill>
              </a:rPr>
              <a:t>Q 45. </a:t>
            </a:r>
            <a:r>
              <a:rPr lang="en-US" sz="2200" b="1" dirty="0">
                <a:solidFill>
                  <a:srgbClr val="FF0000"/>
                </a:solidFill>
              </a:rPr>
              <a:t>What is GSP (GST </a:t>
            </a:r>
            <a:r>
              <a:rPr lang="en-US" sz="2200" b="1" dirty="0" err="1">
                <a:solidFill>
                  <a:srgbClr val="FF0000"/>
                </a:solidFill>
              </a:rPr>
              <a:t>Suvidha</a:t>
            </a:r>
            <a:r>
              <a:rPr lang="en-US" sz="2200" b="1" dirty="0">
                <a:solidFill>
                  <a:srgbClr val="FF0000"/>
                </a:solidFill>
              </a:rPr>
              <a:t> Provider)?</a:t>
            </a:r>
            <a:br>
              <a:rPr lang="en-US" sz="2200" b="1" dirty="0">
                <a:solidFill>
                  <a:srgbClr val="FF0000"/>
                </a:solidFill>
              </a:rPr>
            </a:br>
            <a:r>
              <a:rPr lang="en-US" dirty="0"/>
              <a:t/>
            </a:r>
            <a:br>
              <a:rPr lang="en-US" dirty="0"/>
            </a:br>
            <a:endParaRPr lang="en-US" dirty="0"/>
          </a:p>
        </p:txBody>
      </p:sp>
      <p:sp>
        <p:nvSpPr>
          <p:cNvPr id="3" name="Content Placeholder 2"/>
          <p:cNvSpPr>
            <a:spLocks noGrp="1"/>
          </p:cNvSpPr>
          <p:nvPr>
            <p:ph sz="quarter" idx="1"/>
          </p:nvPr>
        </p:nvSpPr>
        <p:spPr>
          <a:xfrm>
            <a:off x="152400" y="914400"/>
            <a:ext cx="8077200" cy="5559552"/>
          </a:xfrm>
        </p:spPr>
        <p:txBody>
          <a:bodyPr>
            <a:normAutofit fontScale="85000" lnSpcReduction="20000"/>
          </a:bodyPr>
          <a:lstStyle/>
          <a:p>
            <a:pPr algn="just"/>
            <a:r>
              <a:rPr lang="en-US" i="1" dirty="0"/>
              <a:t>Ans. GST System will provide a GST portal for taxpayers to access the GST System and do all the GST compliance activities. But there will be wide variety of tax payers (SME, Large Enterprise, Micro Enterprise etc.) which may require different kind of facilities like converting their purchase/sales register data in GST compliant format, </a:t>
            </a:r>
            <a:r>
              <a:rPr lang="en-US" b="1" i="1" u="sng" dirty="0">
                <a:solidFill>
                  <a:srgbClr val="3366FF"/>
                </a:solidFill>
              </a:rPr>
              <a:t>Integration of their Accounting </a:t>
            </a:r>
            <a:r>
              <a:rPr lang="en-US" b="1" i="1" u="sng" dirty="0" smtClean="0">
                <a:solidFill>
                  <a:srgbClr val="3366FF"/>
                </a:solidFill>
              </a:rPr>
              <a:t>Packages</a:t>
            </a:r>
            <a:r>
              <a:rPr lang="en-US" b="1" i="1" u="sng" dirty="0">
                <a:solidFill>
                  <a:srgbClr val="3366FF"/>
                </a:solidFill>
              </a:rPr>
              <a:t>/ERP with GST System etc</a:t>
            </a:r>
            <a:r>
              <a:rPr lang="en-US" i="1" dirty="0"/>
              <a:t>., various kind of dashboards to view Matched/Mismatched ITC claims, Tax liability, Filing status etc. As invoice level filing is required, so large organizations may require an automated way to interact with GST system as it may be practically impossible for them to upload large number of invoices through a web portal. So an eco- system is required, which can help such taxpayers in GST compliance. As Tax payer convenience will be the key to success of GST regime, this eco-system will also provide Tax payer options of using third party applications, which can provide different kind of interfaces on desktop/mobile for them to be GST compliant. </a:t>
            </a:r>
            <a:endParaRPr lang="en-US" dirty="0"/>
          </a:p>
          <a:p>
            <a:pPr algn="just"/>
            <a:r>
              <a:rPr lang="en-US" i="1" dirty="0"/>
              <a:t>All above reasons require an eco-system of third party service providers, who have access to GST System and capability to develop such applications. These service providers have been given a generic name, GST </a:t>
            </a:r>
            <a:r>
              <a:rPr lang="en-US" i="1" dirty="0" err="1"/>
              <a:t>Suvidha</a:t>
            </a:r>
            <a:r>
              <a:rPr lang="en-US" i="1" dirty="0"/>
              <a:t> Providers or GSP. </a:t>
            </a:r>
            <a:endParaRPr lang="en-US" dirty="0"/>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780820670"/>
      </p:ext>
    </p:extLst>
  </p:cSld>
  <p:clrMapOvr>
    <a:masterClrMapping/>
  </p:clrMapOvr>
  <p:transition xmlns:p14="http://schemas.microsoft.com/office/powerpoint/2010/main">
    <p:wedg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Q </a:t>
            </a:r>
            <a:r>
              <a:rPr lang="en-US" b="1" dirty="0" smtClean="0">
                <a:solidFill>
                  <a:srgbClr val="FF0000"/>
                </a:solidFill>
              </a:rPr>
              <a:t>46. </a:t>
            </a:r>
            <a:r>
              <a:rPr lang="en-US" b="1" dirty="0">
                <a:solidFill>
                  <a:srgbClr val="FF0000"/>
                </a:solidFill>
              </a:rPr>
              <a:t>What will be the role of GST </a:t>
            </a:r>
            <a:r>
              <a:rPr lang="en-US" b="1" dirty="0" err="1">
                <a:solidFill>
                  <a:srgbClr val="FF0000"/>
                </a:solidFill>
              </a:rPr>
              <a:t>Suvidha</a:t>
            </a:r>
            <a:r>
              <a:rPr lang="en-US" b="1" dirty="0">
                <a:solidFill>
                  <a:srgbClr val="FF0000"/>
                </a:solidFill>
              </a:rPr>
              <a:t> Providers (GSP)? </a:t>
            </a:r>
            <a:r>
              <a:rPr lang="en-US" dirty="0"/>
              <a:t/>
            </a:r>
            <a:br>
              <a:rPr lang="en-US" dirty="0"/>
            </a:br>
            <a:endParaRPr lang="en-US" dirty="0"/>
          </a:p>
        </p:txBody>
      </p:sp>
      <p:sp>
        <p:nvSpPr>
          <p:cNvPr id="3" name="Content Placeholder 2"/>
          <p:cNvSpPr>
            <a:spLocks noGrp="1"/>
          </p:cNvSpPr>
          <p:nvPr>
            <p:ph sz="quarter" idx="1"/>
          </p:nvPr>
        </p:nvSpPr>
        <p:spPr/>
        <p:txBody>
          <a:bodyPr>
            <a:normAutofit lnSpcReduction="10000"/>
          </a:bodyPr>
          <a:lstStyle/>
          <a:p>
            <a:pPr algn="just"/>
            <a:r>
              <a:rPr lang="en-US" i="1" dirty="0" smtClean="0"/>
              <a:t>Ans</a:t>
            </a:r>
            <a:r>
              <a:rPr lang="en-US" i="1" dirty="0"/>
              <a:t>. GSP will be developing applications having features like return filing, reconciliation of purchase register data with auto populated data for acceptance/rejection/Modification, dashboards for taxpayers for quick monitoring of GST compliance activities. they may also provide role based access to divide various GST related activities like uploading invoice, filing returns etc., among different set of users inside a company (medium or large companies will need it), Applications for Tax Professional to manage their client’s GST compliance activities</a:t>
            </a:r>
            <a:r>
              <a:rPr lang="en-US" b="1" u="sng" dirty="0">
                <a:solidFill>
                  <a:srgbClr val="3366FF"/>
                </a:solidFill>
              </a:rPr>
              <a:t>, Integration of existing accounting packages/ERP with GST System, etc. </a:t>
            </a:r>
          </a:p>
          <a:p>
            <a:endParaRPr lang="en-US" b="1" u="sng" dirty="0">
              <a:solidFill>
                <a:srgbClr val="3366FF"/>
              </a:solidFill>
            </a:endParaRP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799156818"/>
      </p:ext>
    </p:extLst>
  </p:cSld>
  <p:clrMapOvr>
    <a:masterClrMapping/>
  </p:clrMapOvr>
  <p:transition xmlns:p14="http://schemas.microsoft.com/office/powerpoint/2010/main">
    <p:wedg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Q </a:t>
            </a:r>
            <a:r>
              <a:rPr lang="en-US" b="1" dirty="0" smtClean="0">
                <a:solidFill>
                  <a:srgbClr val="FF0000"/>
                </a:solidFill>
              </a:rPr>
              <a:t>47. </a:t>
            </a:r>
            <a:r>
              <a:rPr lang="en-US" b="1" dirty="0">
                <a:solidFill>
                  <a:srgbClr val="FF0000"/>
                </a:solidFill>
              </a:rPr>
              <a:t>Will GSTN be providing mobile based Apps to view ledgers and other accounts? </a:t>
            </a:r>
            <a:endParaRPr lang="en-US" dirty="0">
              <a:solidFill>
                <a:srgbClr val="FF0000"/>
              </a:solidFill>
            </a:endParaRPr>
          </a:p>
        </p:txBody>
      </p:sp>
      <p:sp>
        <p:nvSpPr>
          <p:cNvPr id="3" name="Content Placeholder 2"/>
          <p:cNvSpPr>
            <a:spLocks noGrp="1"/>
          </p:cNvSpPr>
          <p:nvPr>
            <p:ph sz="quarter" idx="1"/>
          </p:nvPr>
        </p:nvSpPr>
        <p:spPr/>
        <p:txBody>
          <a:bodyPr/>
          <a:lstStyle/>
          <a:p>
            <a:pPr algn="just"/>
            <a:r>
              <a:rPr lang="en-US" i="1" dirty="0" smtClean="0"/>
              <a:t>Ans</a:t>
            </a:r>
            <a:r>
              <a:rPr lang="en-US" i="1" dirty="0"/>
              <a:t>. The GST portal is being designed in such a way that it can be seen on any smart phone. Thus ledgers like cash ledger, liability ledger, ITC ledger etc. can be seen on a mobile phone using compatible browsers. </a:t>
            </a: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598603035"/>
      </p:ext>
    </p:extLst>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sz="2000" dirty="0"/>
              <a:t>Q3. What are the additional accounts to be maintained by the registered person under the Chapter VII - Accounts and Records of the CGST Rules, 2017? </a:t>
            </a:r>
            <a:br>
              <a:rPr lang="en-US" sz="2000" dirty="0"/>
            </a:br>
            <a:r>
              <a:rPr lang="en-US" sz="2000" dirty="0" smtClean="0"/>
              <a:t>               </a:t>
            </a:r>
            <a:r>
              <a:rPr lang="en-US" sz="2000" dirty="0" smtClean="0">
                <a:solidFill>
                  <a:srgbClr val="FF0000"/>
                </a:solidFill>
              </a:rPr>
              <a:t>  continue</a:t>
            </a:r>
            <a:endParaRPr lang="en-US" sz="2000"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algn="just"/>
            <a:r>
              <a:rPr lang="en-US" dirty="0" smtClean="0"/>
              <a:t>Advances </a:t>
            </a:r>
            <a:r>
              <a:rPr lang="en-US" dirty="0"/>
              <a:t>received, paid and adjustments made thereto; </a:t>
            </a:r>
          </a:p>
          <a:p>
            <a:pPr algn="just"/>
            <a:r>
              <a:rPr lang="en-US" dirty="0"/>
              <a:t>Tax payable on reverse charge basis; </a:t>
            </a:r>
          </a:p>
          <a:p>
            <a:pPr algn="just"/>
            <a:r>
              <a:rPr lang="en-US" dirty="0"/>
              <a:t>Tax payable, tax collected and paid, input tax, input tax credit claimed, together with a register of tax invoice, credit note, debit note, delivery </a:t>
            </a:r>
            <a:r>
              <a:rPr lang="en-US" dirty="0" err="1"/>
              <a:t>challan</a:t>
            </a:r>
            <a:r>
              <a:rPr lang="en-US" dirty="0"/>
              <a:t> issued or received during any tax period (Not applicable to composition dealer); </a:t>
            </a:r>
          </a:p>
          <a:p>
            <a:pPr algn="just"/>
            <a:r>
              <a:rPr lang="en-US" dirty="0"/>
              <a:t>Names and complete addresses of suppliers from whom he has received the goods or services; </a:t>
            </a:r>
          </a:p>
          <a:p>
            <a:pPr algn="just"/>
            <a:r>
              <a:rPr lang="en-US" dirty="0"/>
              <a:t>Names and complete addresses of the persons to whom he has supplied the goods or services; and </a:t>
            </a:r>
          </a:p>
          <a:p>
            <a:pPr algn="just"/>
            <a:r>
              <a:rPr lang="en-US" dirty="0"/>
              <a:t>Complete addresses of the premises where the goods are stored by him, including goods stored during </a:t>
            </a:r>
            <a:r>
              <a:rPr lang="en-US" dirty="0">
                <a:solidFill>
                  <a:srgbClr val="FF0000"/>
                </a:solidFill>
              </a:rPr>
              <a:t>transit </a:t>
            </a:r>
            <a:r>
              <a:rPr lang="en-US" dirty="0"/>
              <a:t>along with the particulars of the stock stored therein.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068411774"/>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solidFill>
                  <a:srgbClr val="FF0000"/>
                </a:solidFill>
              </a:rPr>
              <a:t>Q48:-</a:t>
            </a:r>
            <a:r>
              <a:rPr lang="en-US" sz="2000" dirty="0" err="1" smtClean="0">
                <a:solidFill>
                  <a:srgbClr val="FF0000"/>
                </a:solidFill>
              </a:rPr>
              <a:t>Mcq</a:t>
            </a:r>
            <a:r>
              <a:rPr lang="en-US" sz="2000" dirty="0" smtClean="0">
                <a:solidFill>
                  <a:srgbClr val="FF0000"/>
                </a:solidFill>
              </a:rPr>
              <a:t>:- Who </a:t>
            </a:r>
            <a:r>
              <a:rPr lang="en-US" sz="2000" dirty="0">
                <a:solidFill>
                  <a:srgbClr val="FF0000"/>
                </a:solidFill>
              </a:rPr>
              <a:t>among the following, even if not registered, is required to maintain records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r>
              <a:rPr lang="en-US" dirty="0"/>
              <a:t>(a)  Owner of warehouse </a:t>
            </a:r>
          </a:p>
          <a:p>
            <a:r>
              <a:rPr lang="en-US" dirty="0"/>
              <a:t>(b)  Owner of </a:t>
            </a:r>
            <a:r>
              <a:rPr lang="en-US" dirty="0" err="1"/>
              <a:t>godown</a:t>
            </a:r>
            <a:r>
              <a:rPr lang="en-US" dirty="0"/>
              <a:t> </a:t>
            </a:r>
          </a:p>
          <a:p>
            <a:r>
              <a:rPr lang="en-US" dirty="0"/>
              <a:t>(c)  Owner of any other place used for storage of goods </a:t>
            </a:r>
          </a:p>
          <a:p>
            <a:r>
              <a:rPr lang="en-US" dirty="0"/>
              <a:t>(d)  All the above </a:t>
            </a:r>
          </a:p>
          <a:p>
            <a:endParaRPr lang="en-US" dirty="0" smtClean="0"/>
          </a:p>
          <a:p>
            <a:r>
              <a:rPr lang="en-US" dirty="0"/>
              <a:t>Ans. (d) All the above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703151575"/>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dirty="0">
                <a:solidFill>
                  <a:srgbClr val="FF0000"/>
                </a:solidFill>
              </a:rPr>
              <a:t>Q49-MCQ:-. What accounts and records are required to be maintained by every registered taxable person at his principal place of business </a:t>
            </a: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r>
              <a:rPr lang="en-US" dirty="0" smtClean="0"/>
              <a:t>(</a:t>
            </a:r>
            <a:r>
              <a:rPr lang="en-US" dirty="0"/>
              <a:t>a)  account of production or manufacture of goods </a:t>
            </a:r>
          </a:p>
          <a:p>
            <a:r>
              <a:rPr lang="en-US" dirty="0"/>
              <a:t>(b)  inward or outward supply of goods and/or services </a:t>
            </a:r>
          </a:p>
          <a:p>
            <a:r>
              <a:rPr lang="en-US" dirty="0"/>
              <a:t>(c)  stock of goods </a:t>
            </a:r>
          </a:p>
          <a:p>
            <a:r>
              <a:rPr lang="en-US" dirty="0"/>
              <a:t>(d)  input tax credit availed </a:t>
            </a:r>
          </a:p>
          <a:p>
            <a:r>
              <a:rPr lang="en-US" dirty="0"/>
              <a:t>(e)  output tax payable and paid </a:t>
            </a:r>
          </a:p>
          <a:p>
            <a:r>
              <a:rPr lang="en-US" dirty="0"/>
              <a:t>f)  All of the above </a:t>
            </a:r>
          </a:p>
          <a:p>
            <a:endParaRPr lang="en-US" dirty="0" smtClean="0"/>
          </a:p>
          <a:p>
            <a:r>
              <a:rPr lang="en-US" dirty="0"/>
              <a:t>Ans. (f) All of the above</a:t>
            </a:r>
            <a:br>
              <a:rPr lang="en-US" dirty="0"/>
            </a:br>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78568292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solidFill>
                  <a:srgbClr val="FF0000"/>
                </a:solidFill>
              </a:rPr>
              <a:t>Q50-MCQ:- Can all the records be maintained in an electronic form? </a:t>
            </a:r>
            <a:r>
              <a:rPr lang="en-US" sz="2000" dirty="0"/>
              <a:t/>
            </a:r>
            <a:br>
              <a:rPr lang="en-US" sz="2000" dirty="0"/>
            </a:br>
            <a:endParaRPr lang="en-US" sz="2000" dirty="0"/>
          </a:p>
        </p:txBody>
      </p:sp>
      <p:sp>
        <p:nvSpPr>
          <p:cNvPr id="3" name="Content Placeholder 2"/>
          <p:cNvSpPr>
            <a:spLocks noGrp="1"/>
          </p:cNvSpPr>
          <p:nvPr>
            <p:ph sz="quarter" idx="1"/>
          </p:nvPr>
        </p:nvSpPr>
        <p:spPr/>
        <p:txBody>
          <a:bodyPr/>
          <a:lstStyle/>
          <a:p>
            <a:r>
              <a:rPr lang="en-US" dirty="0" smtClean="0"/>
              <a:t>(</a:t>
            </a:r>
            <a:r>
              <a:rPr lang="en-US" dirty="0"/>
              <a:t>a)  Yes </a:t>
            </a:r>
          </a:p>
          <a:p>
            <a:r>
              <a:rPr lang="en-US" dirty="0"/>
              <a:t>(b)  No </a:t>
            </a:r>
          </a:p>
          <a:p>
            <a:r>
              <a:rPr lang="en-US" dirty="0"/>
              <a:t>(c)  Some records </a:t>
            </a:r>
          </a:p>
          <a:p>
            <a:r>
              <a:rPr lang="en-US" dirty="0"/>
              <a:t>(d)  Yes, if authenticated by digital signature </a:t>
            </a:r>
            <a:endParaRPr lang="en-US" dirty="0" smtClean="0"/>
          </a:p>
          <a:p>
            <a:endParaRPr lang="en-US" dirty="0"/>
          </a:p>
          <a:p>
            <a:r>
              <a:rPr lang="en-US" dirty="0"/>
              <a:t>Ans. (d) Yes, if authenticated by digital </a:t>
            </a:r>
            <a:r>
              <a:rPr lang="en-US" dirty="0" smtClean="0"/>
              <a:t>signature RULE 56(15) </a:t>
            </a:r>
            <a:r>
              <a:rPr lang="en-US" dirty="0"/>
              <a:t>(15) The records under the provisions of this Chapter may be maintained in electronic form and the record so maintained shall be authenticated by means of a digital signature. </a:t>
            </a:r>
          </a:p>
          <a:p>
            <a:endParaRPr lang="en-US" dirty="0"/>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390036747"/>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solidFill>
                  <a:srgbClr val="FF0000"/>
                </a:solidFill>
              </a:rPr>
              <a:t>Q51:- WHETHER CORRECTION OR LOG ON DELETED ENTRIES TO BE MAINTAINED?</a:t>
            </a:r>
            <a:endParaRPr lang="en-US" sz="2000" dirty="0">
              <a:solidFill>
                <a:srgbClr val="FF0000"/>
              </a:solidFill>
            </a:endParaRPr>
          </a:p>
        </p:txBody>
      </p:sp>
      <p:sp>
        <p:nvSpPr>
          <p:cNvPr id="3" name="Content Placeholder 2"/>
          <p:cNvSpPr>
            <a:spLocks noGrp="1"/>
          </p:cNvSpPr>
          <p:nvPr>
            <p:ph sz="quarter" idx="1"/>
          </p:nvPr>
        </p:nvSpPr>
        <p:spPr/>
        <p:txBody>
          <a:bodyPr/>
          <a:lstStyle/>
          <a:p>
            <a:r>
              <a:rPr lang="en-US" dirty="0" smtClean="0"/>
              <a:t>ANS :-RULE 56(8):-</a:t>
            </a:r>
            <a:r>
              <a:rPr lang="en-US" dirty="0"/>
              <a:t>(8) Any entry in registers, accounts and documents shall not be erased, effaced or overwritten, and all incorrect entries, otherwise than those of clerical nature, shall be scored out under attestation and thereafter, the correct entry shall be recorded and where the registers and other documents are maintained electronically, a log of every entry edited or deleted shall be maintained.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84705857"/>
      </p:ext>
    </p:extLst>
  </p:cSld>
  <p:clrMapOvr>
    <a:masterClrMapping/>
  </p:clrMapOvr>
  <p:transition xmlns:p14="http://schemas.microsoft.com/office/powerpoint/2010/main">
    <p:wedg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solidFill>
                  <a:srgbClr val="FF0000"/>
                </a:solidFill>
              </a:rPr>
              <a:t>Q52:-WHETHER QTY WISE STOCK AND WATSE ACCOUNTING IS REQUIRED UNDER GST LAW?</a:t>
            </a:r>
            <a:endParaRPr lang="en-US" sz="2000" dirty="0">
              <a:solidFill>
                <a:srgbClr val="FF0000"/>
              </a:solidFill>
            </a:endParaRPr>
          </a:p>
        </p:txBody>
      </p:sp>
      <p:sp>
        <p:nvSpPr>
          <p:cNvPr id="3" name="Content Placeholder 2"/>
          <p:cNvSpPr>
            <a:spLocks noGrp="1"/>
          </p:cNvSpPr>
          <p:nvPr>
            <p:ph sz="quarter" idx="1"/>
          </p:nvPr>
        </p:nvSpPr>
        <p:spPr/>
        <p:txBody>
          <a:bodyPr/>
          <a:lstStyle/>
          <a:p>
            <a:r>
              <a:rPr lang="en-US" dirty="0" smtClean="0"/>
              <a:t>ANS:- RULE 56(12):-</a:t>
            </a:r>
            <a:r>
              <a:rPr lang="en-US" dirty="0"/>
              <a:t>(12) Every registered person manufacturing goods shall maintain monthly production accounts showing quantitative details of raw materials or services used in the manufacture and quantitative details of the goods so manufactured including the waste and by products thereof.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641369420"/>
      </p:ext>
    </p:extLst>
  </p:cSld>
  <p:clrMapOvr>
    <a:masterClrMapping/>
  </p:clrMapOvr>
  <p:transition xmlns:p14="http://schemas.microsoft.com/office/powerpoint/2010/main">
    <p:wedg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Q53:- IS IT NECESSARY TO PRODUCE OR PRESEVE THE ACCOUNTS TILL RETENTION PERIOD?</a:t>
            </a:r>
            <a:endParaRPr lang="en-US" dirty="0">
              <a:solidFill>
                <a:srgbClr val="FF0000"/>
              </a:solidFill>
            </a:endParaRPr>
          </a:p>
        </p:txBody>
      </p:sp>
      <p:sp>
        <p:nvSpPr>
          <p:cNvPr id="3" name="Content Placeholder 2"/>
          <p:cNvSpPr>
            <a:spLocks noGrp="1"/>
          </p:cNvSpPr>
          <p:nvPr>
            <p:ph sz="quarter" idx="1"/>
          </p:nvPr>
        </p:nvSpPr>
        <p:spPr>
          <a:xfrm>
            <a:off x="228600" y="1600200"/>
            <a:ext cx="7848600" cy="5105400"/>
          </a:xfrm>
        </p:spPr>
        <p:txBody>
          <a:bodyPr>
            <a:normAutofit fontScale="92500" lnSpcReduction="20000"/>
          </a:bodyPr>
          <a:lstStyle/>
          <a:p>
            <a:pPr algn="just"/>
            <a:r>
              <a:rPr lang="en-US" dirty="0" smtClean="0"/>
              <a:t>ANS:- RULE 57:-</a:t>
            </a:r>
            <a:r>
              <a:rPr lang="en-US" dirty="0"/>
              <a:t>Generation and maintenance of electronic records.-</a:t>
            </a:r>
            <a:r>
              <a:rPr lang="en-US" b="1" i="1" u="sng" dirty="0">
                <a:solidFill>
                  <a:srgbClr val="3366FF"/>
                </a:solidFill>
              </a:rPr>
              <a:t>(1) Proper electronic back- up of records shall be maintained and preserved in such manner that, in the event of destruction of such records due to accidents or natural causes, the information can be restored within a reasonable period of time</a:t>
            </a:r>
            <a:r>
              <a:rPr lang="en-US" dirty="0"/>
              <a:t>. </a:t>
            </a:r>
            <a:r>
              <a:rPr lang="en-US" dirty="0">
                <a:solidFill>
                  <a:srgbClr val="008000"/>
                </a:solidFill>
              </a:rPr>
              <a:t>(2) The registered person maintaining electronic records shall produce, on demand, the relevant records or documents, duly authenticated by him, in hard copy or in any electronically readable format</a:t>
            </a:r>
            <a:r>
              <a:rPr lang="en-US" dirty="0"/>
              <a:t>. </a:t>
            </a:r>
            <a:r>
              <a:rPr lang="en-US" dirty="0">
                <a:solidFill>
                  <a:srgbClr val="800000"/>
                </a:solidFill>
              </a:rPr>
              <a:t>(3) Where the accounts and records are stored electronically by any registered person, he shall, on demand, provide the details of such files, passwords of such files and explanation for codes used, where necessary, for access and any other information which is required for such access along with a sample copy in print form of the information stored in such files.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3249412500"/>
      </p:ext>
    </p:extLst>
  </p:cSld>
  <p:clrMapOvr>
    <a:masterClrMapping/>
  </p:clrMapOvr>
  <p:transition xmlns:p14="http://schemas.microsoft.com/office/powerpoint/2010/main">
    <p:wedge/>
  </p:transition>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cSld>
  <p:clrMapOvr>
    <a:masterClrMapping/>
  </p:clrMapOvr>
  <p:transition xmlns:p14="http://schemas.microsoft.com/office/powerpoint/2010/main">
    <p:wedge/>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Complied by:-</a:t>
            </a:r>
            <a:endParaRPr lang="en-US"/>
          </a:p>
        </p:txBody>
      </p:sp>
      <p:sp>
        <p:nvSpPr>
          <p:cNvPr id="3" name="Content Placeholder 2"/>
          <p:cNvSpPr>
            <a:spLocks noGrp="1"/>
          </p:cNvSpPr>
          <p:nvPr>
            <p:ph sz="quarter" idx="1"/>
          </p:nvPr>
        </p:nvSpPr>
        <p:spPr/>
        <p:txBody>
          <a:bodyPr>
            <a:normAutofit/>
          </a:bodyPr>
          <a:lstStyle/>
          <a:p>
            <a:pPr algn="ctr"/>
            <a:r>
              <a:rPr lang="en-US" sz="3600" i="1" dirty="0" smtClean="0">
                <a:solidFill>
                  <a:srgbClr val="FF0000"/>
                </a:solidFill>
              </a:rPr>
              <a:t>CA AVINASH LALWANI</a:t>
            </a:r>
          </a:p>
          <a:p>
            <a:pPr algn="ctr"/>
            <a:r>
              <a:rPr lang="en-US" sz="3600" i="1" dirty="0" smtClean="0">
                <a:solidFill>
                  <a:srgbClr val="FF0000"/>
                </a:solidFill>
              </a:rPr>
              <a:t>09821118801</a:t>
            </a:r>
          </a:p>
          <a:p>
            <a:pPr algn="ctr"/>
            <a:r>
              <a:rPr lang="en-US" sz="3600" i="1" dirty="0" err="1" smtClean="0">
                <a:solidFill>
                  <a:srgbClr val="FF0000"/>
                </a:solidFill>
              </a:rPr>
              <a:t>adlalwanica@gmail.com</a:t>
            </a:r>
            <a:endParaRPr lang="en-US" sz="3600" i="1" dirty="0">
              <a:solidFill>
                <a:srgbClr val="FF0000"/>
              </a:solidFill>
            </a:endParaRPr>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771504498"/>
      </p:ext>
    </p:extLst>
  </p:cSld>
  <p:clrMapOvr>
    <a:masterClrMapping/>
  </p:clrMapOvr>
  <p:transition xmlns:p14="http://schemas.microsoft.com/office/powerpoint/2010/mai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solidFill>
                  <a:srgbClr val="FF0000"/>
                </a:solidFill>
              </a:rPr>
              <a:t>Q 4.-Is an </a:t>
            </a:r>
            <a:r>
              <a:rPr lang="en-US" sz="2000" dirty="0">
                <a:solidFill>
                  <a:srgbClr val="FF0000"/>
                </a:solidFill>
              </a:rPr>
              <a:t>agent required to maintain any set of books of accounts?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normAutofit fontScale="92500" lnSpcReduction="20000"/>
          </a:bodyPr>
          <a:lstStyle/>
          <a:p>
            <a:pPr algn="just"/>
            <a:r>
              <a:rPr lang="en-US" dirty="0"/>
              <a:t>Ans. Yes as per Rule 56(11) of the CGST Rules, 2017, every agent referred in section 2(</a:t>
            </a:r>
            <a:r>
              <a:rPr lang="en-US" dirty="0" smtClean="0"/>
              <a:t>5)of </a:t>
            </a:r>
            <a:r>
              <a:rPr lang="en-US" dirty="0"/>
              <a:t>the </a:t>
            </a:r>
            <a:r>
              <a:rPr lang="en-US" dirty="0" smtClean="0"/>
              <a:t>CGST </a:t>
            </a:r>
            <a:r>
              <a:rPr lang="en-US" dirty="0"/>
              <a:t>Act, 2017 shall maintain accounts containing: </a:t>
            </a:r>
            <a:endParaRPr lang="en-US" dirty="0" smtClean="0"/>
          </a:p>
          <a:p>
            <a:pPr marL="0" indent="0" algn="just">
              <a:buNone/>
            </a:pPr>
            <a:endParaRPr lang="en-US" dirty="0"/>
          </a:p>
          <a:p>
            <a:pPr algn="just"/>
            <a:r>
              <a:rPr lang="en-US" dirty="0"/>
              <a:t>particulars of </a:t>
            </a:r>
            <a:r>
              <a:rPr lang="en-US" dirty="0">
                <a:solidFill>
                  <a:srgbClr val="FF0000"/>
                </a:solidFill>
              </a:rPr>
              <a:t>authorization</a:t>
            </a:r>
            <a:r>
              <a:rPr lang="en-US" dirty="0"/>
              <a:t> received by him from each principal to receive or supply goods or services on behalf of such principal separately; </a:t>
            </a:r>
          </a:p>
          <a:p>
            <a:pPr algn="just"/>
            <a:r>
              <a:rPr lang="en-US" dirty="0"/>
              <a:t>particulars including description, value and quantity (wherever applicable) of goods or services received on behalf of every principal; </a:t>
            </a:r>
          </a:p>
          <a:p>
            <a:pPr algn="just"/>
            <a:r>
              <a:rPr lang="en-US" dirty="0"/>
              <a:t>particulars including description, value and quantity (wherever applicable) of goods or services supplied on behalf of every principal; </a:t>
            </a:r>
          </a:p>
          <a:p>
            <a:pPr algn="just"/>
            <a:r>
              <a:rPr lang="en-US" dirty="0"/>
              <a:t>details of accounts furnished to every principal; and </a:t>
            </a:r>
          </a:p>
          <a:p>
            <a:pPr algn="just"/>
            <a:r>
              <a:rPr lang="en-US" dirty="0"/>
              <a:t>tax paid on receipts or on supply of goods or services effected on behalf of every principal.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210439583"/>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7924800" cy="1143000"/>
          </a:xfrm>
        </p:spPr>
        <p:txBody>
          <a:bodyPr>
            <a:normAutofit/>
          </a:bodyPr>
          <a:lstStyle/>
          <a:p>
            <a:r>
              <a:rPr lang="en-US" sz="2000" dirty="0" smtClean="0">
                <a:solidFill>
                  <a:srgbClr val="FF0000"/>
                </a:solidFill>
              </a:rPr>
              <a:t>Q5;-Is there any specific set of records to be maintained by the provider of works contract services?</a:t>
            </a:r>
            <a:endParaRPr lang="en-US" sz="2000" dirty="0">
              <a:solidFill>
                <a:srgbClr val="FF0000"/>
              </a:solidFill>
            </a:endParaRPr>
          </a:p>
        </p:txBody>
      </p:sp>
      <p:sp>
        <p:nvSpPr>
          <p:cNvPr id="3" name="Content Placeholder 2"/>
          <p:cNvSpPr>
            <a:spLocks noGrp="1"/>
          </p:cNvSpPr>
          <p:nvPr>
            <p:ph sz="quarter" idx="1"/>
          </p:nvPr>
        </p:nvSpPr>
        <p:spPr/>
        <p:txBody>
          <a:bodyPr>
            <a:normAutofit fontScale="85000" lnSpcReduction="20000"/>
          </a:bodyPr>
          <a:lstStyle/>
          <a:p>
            <a:pPr algn="just"/>
            <a:r>
              <a:rPr lang="en-US" dirty="0"/>
              <a:t>Ans. Yes as per Rule 56(14) of the CGST Rules, 2017, the registered person providing works contract service shall maintain the accounts showing- </a:t>
            </a:r>
          </a:p>
          <a:p>
            <a:pPr algn="just"/>
            <a:r>
              <a:rPr lang="en-US" dirty="0"/>
              <a:t>the names and addresses of the persons on whose behalf the works contract is executed; </a:t>
            </a:r>
          </a:p>
          <a:p>
            <a:pPr algn="just"/>
            <a:r>
              <a:rPr lang="en-US" dirty="0"/>
              <a:t>description, value and quantity (wherever applicable) of goods or services received for the execution of works contract; </a:t>
            </a:r>
          </a:p>
          <a:p>
            <a:pPr algn="just"/>
            <a:r>
              <a:rPr lang="en-US" dirty="0"/>
              <a:t>there any </a:t>
            </a:r>
            <a:r>
              <a:rPr lang="en-US" dirty="0">
                <a:solidFill>
                  <a:srgbClr val="FF0000"/>
                </a:solidFill>
              </a:rPr>
              <a:t>specific set of records </a:t>
            </a:r>
            <a:r>
              <a:rPr lang="en-US" dirty="0"/>
              <a:t>to be maintained by the provider of works contract </a:t>
            </a:r>
          </a:p>
          <a:p>
            <a:pPr algn="just"/>
            <a:r>
              <a:rPr lang="en-US" dirty="0"/>
              <a:t>description, value and quantity (wherever applicable) of goods or services utilized in the execution of </a:t>
            </a:r>
            <a:r>
              <a:rPr lang="en-US" dirty="0">
                <a:solidFill>
                  <a:srgbClr val="FF0000"/>
                </a:solidFill>
              </a:rPr>
              <a:t>each</a:t>
            </a:r>
            <a:r>
              <a:rPr lang="en-US" dirty="0"/>
              <a:t> works contract; </a:t>
            </a:r>
          </a:p>
          <a:p>
            <a:pPr algn="just"/>
            <a:r>
              <a:rPr lang="en-US" dirty="0"/>
              <a:t>the details of payment received in respect of each works contract; and </a:t>
            </a:r>
          </a:p>
          <a:p>
            <a:pPr algn="just"/>
            <a:r>
              <a:rPr lang="en-US" dirty="0"/>
              <a:t>the names and addresses of suppliers from whom he has received goods or services. </a:t>
            </a:r>
          </a:p>
          <a:p>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1484562630"/>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normAutofit/>
          </a:bodyPr>
          <a:lstStyle/>
          <a:p>
            <a:r>
              <a:rPr lang="en-US" sz="2000" dirty="0">
                <a:solidFill>
                  <a:srgbClr val="FF0000"/>
                </a:solidFill>
              </a:rPr>
              <a:t>Q6. Is there any specific record to be maintained by custodian of goods? </a:t>
            </a:r>
            <a:br>
              <a:rPr lang="en-US" sz="2000" dirty="0">
                <a:solidFill>
                  <a:srgbClr val="FF0000"/>
                </a:solidFill>
              </a:rPr>
            </a:br>
            <a:endParaRPr lang="en-US" sz="2000" dirty="0">
              <a:solidFill>
                <a:srgbClr val="FF0000"/>
              </a:solidFill>
            </a:endParaRPr>
          </a:p>
        </p:txBody>
      </p:sp>
      <p:sp>
        <p:nvSpPr>
          <p:cNvPr id="3" name="Content Placeholder 2"/>
          <p:cNvSpPr>
            <a:spLocks noGrp="1"/>
          </p:cNvSpPr>
          <p:nvPr>
            <p:ph sz="quarter" idx="1"/>
          </p:nvPr>
        </p:nvSpPr>
        <p:spPr/>
        <p:txBody>
          <a:bodyPr/>
          <a:lstStyle/>
          <a:p>
            <a:pPr algn="just"/>
            <a:r>
              <a:rPr lang="en-US" dirty="0"/>
              <a:t>Ans. Yes, as per Rule 56(17) of the CGST Rules, 2017, the clearing and forwarding agent or the carrier of goods shall maintain true and correct records in respect of such goods handled by him on behalf of the registered person.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066200348"/>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848600" cy="1265238"/>
          </a:xfrm>
        </p:spPr>
        <p:txBody>
          <a:bodyPr>
            <a:normAutofit fontScale="90000"/>
          </a:bodyPr>
          <a:lstStyle/>
          <a:p>
            <a:r>
              <a:rPr lang="en-US" dirty="0">
                <a:solidFill>
                  <a:srgbClr val="FF0000"/>
                </a:solidFill>
              </a:rPr>
              <a:t>Q7. Where are the books of account liable to be maintained? </a:t>
            </a:r>
            <a:br>
              <a:rPr lang="en-US" dirty="0">
                <a:solidFill>
                  <a:srgbClr val="FF0000"/>
                </a:solidFill>
              </a:rPr>
            </a:br>
            <a:endParaRPr lang="en-US" dirty="0">
              <a:solidFill>
                <a:srgbClr val="FF0000"/>
              </a:solidFill>
            </a:endParaRPr>
          </a:p>
        </p:txBody>
      </p:sp>
      <p:sp>
        <p:nvSpPr>
          <p:cNvPr id="3" name="Content Placeholder 2"/>
          <p:cNvSpPr>
            <a:spLocks noGrp="1"/>
          </p:cNvSpPr>
          <p:nvPr>
            <p:ph sz="quarter" idx="1"/>
          </p:nvPr>
        </p:nvSpPr>
        <p:spPr/>
        <p:txBody>
          <a:bodyPr/>
          <a:lstStyle/>
          <a:p>
            <a:pPr algn="just"/>
            <a:r>
              <a:rPr lang="en-US" dirty="0"/>
              <a:t>Ans. The books of account are to be maintained at principal place of business, as mentioned in the certificate of registration. Provided that where </a:t>
            </a:r>
            <a:r>
              <a:rPr lang="en-US" dirty="0">
                <a:solidFill>
                  <a:srgbClr val="FF0000"/>
                </a:solidFill>
              </a:rPr>
              <a:t>more than one place of business </a:t>
            </a:r>
            <a:r>
              <a:rPr lang="en-US" dirty="0"/>
              <a:t>is specified in the certificate of registration, the accounts relating to each place of business shall be kept at such places of business. </a:t>
            </a:r>
          </a:p>
          <a:p>
            <a:pPr algn="just"/>
            <a:endParaRPr lang="en-US" dirty="0"/>
          </a:p>
        </p:txBody>
      </p:sp>
      <p:sp>
        <p:nvSpPr>
          <p:cNvPr id="4" name="Footer Placeholder 3"/>
          <p:cNvSpPr>
            <a:spLocks noGrp="1"/>
          </p:cNvSpPr>
          <p:nvPr>
            <p:ph type="ftr" sz="quarter" idx="16"/>
          </p:nvPr>
        </p:nvSpPr>
        <p:spPr/>
        <p:txBody>
          <a:bodyPr/>
          <a:lstStyle/>
          <a:p>
            <a:r>
              <a:rPr lang="en-US" smtClean="0"/>
              <a:t>CA AVINASH LALWANI-ONLY FOR EDUCTION PURPOSE</a:t>
            </a:r>
            <a:endParaRPr lang="en-US"/>
          </a:p>
        </p:txBody>
      </p:sp>
    </p:spTree>
    <p:extLst>
      <p:ext uri="{BB962C8B-B14F-4D97-AF65-F5344CB8AC3E}">
        <p14:creationId xmlns:p14="http://schemas.microsoft.com/office/powerpoint/2010/main" val="2106979512"/>
      </p:ext>
    </p:extLst>
  </p:cSld>
  <p:clrMapOvr>
    <a:masterClrMapping/>
  </p:clrMapOvr>
  <p:transition xmlns:p14="http://schemas.microsoft.com/office/powerpoint/2010/main">
    <p:wedg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655</TotalTime>
  <Words>5095</Words>
  <Application>Microsoft Macintosh PowerPoint</Application>
  <PresentationFormat>On-screen Show (4:3)</PresentationFormat>
  <Paragraphs>263</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Oriel</vt:lpstr>
      <vt:lpstr>FAQ’S –PART 1</vt:lpstr>
      <vt:lpstr>Q1. Should every registered person required to maintain books of account?  </vt:lpstr>
      <vt:lpstr>Q2. What are the basic accounts required to be maintained by a person at the principal place of business?  </vt:lpstr>
      <vt:lpstr>Q3. What are the additional accounts to be maintained by the registered person under the Chapter VII - Accounts and Records of the CGST Rules, 2017?  </vt:lpstr>
      <vt:lpstr>Q3. What are the additional accounts to be maintained by the registered person under the Chapter VII - Accounts and Records of the CGST Rules, 2017?                   continue</vt:lpstr>
      <vt:lpstr>Q 4.-Is an agent required to maintain any set of books of accounts?  </vt:lpstr>
      <vt:lpstr>Q5;-Is there any specific set of records to be maintained by the provider of works contract services?</vt:lpstr>
      <vt:lpstr>Q6. Is there any specific record to be maintained by custodian of goods?  </vt:lpstr>
      <vt:lpstr>Q7. Where are the books of account liable to be maintained?  </vt:lpstr>
      <vt:lpstr>Q8. In case of more than one place of business, the records are required to be maintained only at principal place of business?  </vt:lpstr>
      <vt:lpstr>Q9. Whether accounts can be maintained in the electronic form?  </vt:lpstr>
      <vt:lpstr>Q10. Is there any category of registered person required to maintain additional accounts or documents?  </vt:lpstr>
      <vt:lpstr>Q11. Can an exception be made for maintenance of books of account as per provisions of Section 35 of the CGST Act?  </vt:lpstr>
      <vt:lpstr>Q12. Whether the accounts maintained by the registered taxable person need to be audited?  </vt:lpstr>
      <vt:lpstr>Q13. Can the provisions of Sections 73 or 74 be made applicable for not maintaining books of account?  </vt:lpstr>
      <vt:lpstr>Q14. Does the law require an owner/ operator of a warehouse or godowns/ transporter to maintain books of account?  </vt:lpstr>
      <vt:lpstr>Q15. Is there any form to be submitted by the owner/ operator of warehouse or godowns or any other place used for storage of goods and transporter to maintain books as per section 35?  </vt:lpstr>
      <vt:lpstr>Q16. What are the consequences if taxable goods are found in a place other than those declared without valid documents?  </vt:lpstr>
      <vt:lpstr>Q17. Are the books of accounts to be maintained serially?  </vt:lpstr>
      <vt:lpstr>Q18. Is there any specific set of details to be maintained by a supplier of service?  </vt:lpstr>
      <vt:lpstr>Q19. Is there any time period during which the maintenance of accounts and records is mandatory?  </vt:lpstr>
      <vt:lpstr>Q20. What is the time period prescribed for maintenance of accounts and records if the registered person is a party to an appeal or revision?  </vt:lpstr>
      <vt:lpstr>Q21-What is the concept of Information Return?  </vt:lpstr>
      <vt:lpstr>Q22-Different companies have different types of accounting software packages and no specific format are mandated for keeping records. How will department be able to read into these complex software?  </vt:lpstr>
      <vt:lpstr>Q23:-What is advantage of taking registration in GST?  </vt:lpstr>
      <vt:lpstr>Q24:-What does “date of receipt of payment” mean?  </vt:lpstr>
      <vt:lpstr>Q 25. What is the time period within which invoice has to be issued for supply of Services?  </vt:lpstr>
      <vt:lpstr>Q 26. Who is responsible for the maintenance of proper accounts related to job work?  </vt:lpstr>
      <vt:lpstr>Q27:-Who can conduct audit of taxpayers?  </vt:lpstr>
      <vt:lpstr> Q28:-What is meant by commencement of audit?  </vt:lpstr>
      <vt:lpstr>Q29:-What are the obligations of the taxable person when he receives the notice of audit?  </vt:lpstr>
      <vt:lpstr>Q 30:- How will the applicant prove that the principle of unjust enrichment does not apply in his case?  </vt:lpstr>
      <vt:lpstr>Q 31. Who can order for carrying out “Inspection” and under what circumstances?  </vt:lpstr>
      <vt:lpstr>Q32:-When do goods become liable to confiscation under the provisions of CGST/SGST Act?  </vt:lpstr>
      <vt:lpstr>Q 33. What powers can be exercised by an officer during valid search?  </vt:lpstr>
      <vt:lpstr>Q 34:- Can a CGST/SGST officer access business premises under any other circumstances?  </vt:lpstr>
      <vt:lpstr>Q 35. Does GST Act(s) have any power of detention of goods and conveyances?  </vt:lpstr>
      <vt:lpstr>Q 36. What are the prescribed offences under CGST/SGST Act?  </vt:lpstr>
      <vt:lpstr>Q 37. Is any penalty prescribed for any person other than the taxable person?  </vt:lpstr>
      <vt:lpstr>Q 38. What action can be taken for transportation of goods without valid documents or attempted to be removed without proper record in books?  </vt:lpstr>
      <vt:lpstr>Q 39. Under which circumstances can goods be confiscated under CGST/SGST Act?  </vt:lpstr>
      <vt:lpstr>Q 40 Which are the offences which warrant prosecution under the CGST/SGST Act?  </vt:lpstr>
      <vt:lpstr>Q 41. What are the advantages of IGST Model?  </vt:lpstr>
      <vt:lpstr>Q 42. Are business processes and compliance requirement same in the IGST and CGST Acts  </vt:lpstr>
      <vt:lpstr>Q 43. A person from Mumbai goes to Kullu-Manali and takes some services from ICICI Bank in Manali. What will be the place of supply?  </vt:lpstr>
      <vt:lpstr>Q 44. What services will be rendered by GSTN?  </vt:lpstr>
      <vt:lpstr>      Q 45. What is GSP (GST Suvidha Provider)?  </vt:lpstr>
      <vt:lpstr>Q 46. What will be the role of GST Suvidha Providers (GSP)?  </vt:lpstr>
      <vt:lpstr>Q 47. Will GSTN be providing mobile based Apps to view ledgers and other accounts? </vt:lpstr>
      <vt:lpstr>Q48:-Mcq:- Who among the following, even if not registered, is required to maintain records  </vt:lpstr>
      <vt:lpstr>Q49-MCQ:-. What accounts and records are required to be maintained by every registered taxable person at his principal place of business  </vt:lpstr>
      <vt:lpstr>Q50-MCQ:- Can all the records be maintained in an electronic form?  </vt:lpstr>
      <vt:lpstr>Q51:- WHETHER CORRECTION OR LOG ON DELETED ENTRIES TO BE MAINTAINED?</vt:lpstr>
      <vt:lpstr>Q52:-WHETHER QTY WISE STOCK AND WATSE ACCOUNTING IS REQUIRED UNDER GST LAW?</vt:lpstr>
      <vt:lpstr>Q53:- IS IT NECESSARY TO PRODUCE OR PRESEVE THE ACCOUNTS TILL RETENTION PERIOD?</vt:lpstr>
      <vt:lpstr>PowerPoint Presentation</vt:lpstr>
      <vt:lpstr>Complied by:-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FAQ’S –PART 1</dc:title>
  <dc:creator>HP</dc:creator>
  <cp:lastModifiedBy>avinash Lalwani</cp:lastModifiedBy>
  <cp:revision>95</cp:revision>
  <dcterms:created xsi:type="dcterms:W3CDTF">2006-08-16T00:00:00Z</dcterms:created>
  <dcterms:modified xsi:type="dcterms:W3CDTF">2018-04-01T13:54:47Z</dcterms:modified>
</cp:coreProperties>
</file>