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08"/>
  </p:notesMasterIdLst>
  <p:handoutMasterIdLst>
    <p:handoutMasterId r:id="rId109"/>
  </p:handoutMasterIdLst>
  <p:sldIdLst>
    <p:sldId id="256" r:id="rId2"/>
    <p:sldId id="389" r:id="rId3"/>
    <p:sldId id="375" r:id="rId4"/>
    <p:sldId id="426" r:id="rId5"/>
    <p:sldId id="381" r:id="rId6"/>
    <p:sldId id="380" r:id="rId7"/>
    <p:sldId id="427" r:id="rId8"/>
    <p:sldId id="384" r:id="rId9"/>
    <p:sldId id="408" r:id="rId10"/>
    <p:sldId id="409" r:id="rId11"/>
    <p:sldId id="428" r:id="rId12"/>
    <p:sldId id="429" r:id="rId13"/>
    <p:sldId id="430" r:id="rId14"/>
    <p:sldId id="439" r:id="rId15"/>
    <p:sldId id="448" r:id="rId16"/>
    <p:sldId id="449" r:id="rId17"/>
    <p:sldId id="451" r:id="rId18"/>
    <p:sldId id="465" r:id="rId19"/>
    <p:sldId id="452" r:id="rId20"/>
    <p:sldId id="453" r:id="rId21"/>
    <p:sldId id="454" r:id="rId22"/>
    <p:sldId id="455" r:id="rId23"/>
    <p:sldId id="466" r:id="rId24"/>
    <p:sldId id="456" r:id="rId25"/>
    <p:sldId id="457" r:id="rId26"/>
    <p:sldId id="459" r:id="rId27"/>
    <p:sldId id="467" r:id="rId28"/>
    <p:sldId id="460" r:id="rId29"/>
    <p:sldId id="461" r:id="rId30"/>
    <p:sldId id="462" r:id="rId31"/>
    <p:sldId id="463" r:id="rId32"/>
    <p:sldId id="464" r:id="rId33"/>
    <p:sldId id="468" r:id="rId34"/>
    <p:sldId id="469" r:id="rId35"/>
    <p:sldId id="470" r:id="rId36"/>
    <p:sldId id="471" r:id="rId37"/>
    <p:sldId id="472" r:id="rId38"/>
    <p:sldId id="473" r:id="rId39"/>
    <p:sldId id="475" r:id="rId40"/>
    <p:sldId id="474" r:id="rId41"/>
    <p:sldId id="476" r:id="rId42"/>
    <p:sldId id="478" r:id="rId43"/>
    <p:sldId id="477" r:id="rId44"/>
    <p:sldId id="479" r:id="rId45"/>
    <p:sldId id="480" r:id="rId46"/>
    <p:sldId id="482" r:id="rId47"/>
    <p:sldId id="483" r:id="rId48"/>
    <p:sldId id="504" r:id="rId49"/>
    <p:sldId id="505" r:id="rId50"/>
    <p:sldId id="506" r:id="rId51"/>
    <p:sldId id="487" r:id="rId52"/>
    <p:sldId id="493" r:id="rId53"/>
    <p:sldId id="495" r:id="rId54"/>
    <p:sldId id="496" r:id="rId55"/>
    <p:sldId id="498" r:id="rId56"/>
    <p:sldId id="499" r:id="rId57"/>
    <p:sldId id="500" r:id="rId58"/>
    <p:sldId id="497" r:id="rId59"/>
    <p:sldId id="501" r:id="rId60"/>
    <p:sldId id="502" r:id="rId61"/>
    <p:sldId id="503" r:id="rId62"/>
    <p:sldId id="507" r:id="rId63"/>
    <p:sldId id="508" r:id="rId64"/>
    <p:sldId id="490" r:id="rId65"/>
    <p:sldId id="491" r:id="rId66"/>
    <p:sldId id="509" r:id="rId67"/>
    <p:sldId id="510" r:id="rId68"/>
    <p:sldId id="511" r:id="rId69"/>
    <p:sldId id="512" r:id="rId70"/>
    <p:sldId id="513" r:id="rId71"/>
    <p:sldId id="514" r:id="rId72"/>
    <p:sldId id="516" r:id="rId73"/>
    <p:sldId id="515" r:id="rId74"/>
    <p:sldId id="517" r:id="rId75"/>
    <p:sldId id="518" r:id="rId76"/>
    <p:sldId id="519" r:id="rId77"/>
    <p:sldId id="521" r:id="rId78"/>
    <p:sldId id="524" r:id="rId79"/>
    <p:sldId id="523" r:id="rId80"/>
    <p:sldId id="525" r:id="rId81"/>
    <p:sldId id="522" r:id="rId82"/>
    <p:sldId id="450" r:id="rId83"/>
    <p:sldId id="440" r:id="rId84"/>
    <p:sldId id="441" r:id="rId85"/>
    <p:sldId id="442" r:id="rId86"/>
    <p:sldId id="443" r:id="rId87"/>
    <p:sldId id="444" r:id="rId88"/>
    <p:sldId id="445" r:id="rId89"/>
    <p:sldId id="404" r:id="rId90"/>
    <p:sldId id="410" r:id="rId91"/>
    <p:sldId id="413" r:id="rId92"/>
    <p:sldId id="422" r:id="rId93"/>
    <p:sldId id="412" r:id="rId94"/>
    <p:sldId id="411" r:id="rId95"/>
    <p:sldId id="424" r:id="rId96"/>
    <p:sldId id="425" r:id="rId97"/>
    <p:sldId id="423" r:id="rId98"/>
    <p:sldId id="414" r:id="rId99"/>
    <p:sldId id="416" r:id="rId100"/>
    <p:sldId id="417" r:id="rId101"/>
    <p:sldId id="418" r:id="rId102"/>
    <p:sldId id="419" r:id="rId103"/>
    <p:sldId id="420" r:id="rId104"/>
    <p:sldId id="421" r:id="rId105"/>
    <p:sldId id="319" r:id="rId106"/>
    <p:sldId id="371" r:id="rId10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099" autoAdjust="0"/>
  </p:normalViewPr>
  <p:slideViewPr>
    <p:cSldViewPr>
      <p:cViewPr varScale="1">
        <p:scale>
          <a:sx n="60" d="100"/>
          <a:sy n="60" d="100"/>
        </p:scale>
        <p:origin x="-22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notesMaster" Target="notesMasters/notesMaster1.xml"/><Relationship Id="rId109"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printerSettings" Target="printerSettings/printerSettings1.bin"/><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presProps" Target="presProps.xml"/><Relationship Id="rId112" Type="http://schemas.openxmlformats.org/officeDocument/2006/relationships/viewProps" Target="viewProps.xml"/><Relationship Id="rId113" Type="http://schemas.openxmlformats.org/officeDocument/2006/relationships/theme" Target="theme/theme1.xml"/><Relationship Id="rId114"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F5B5EF-76C8-F24C-B49D-3902EBD5A655}" type="doc">
      <dgm:prSet loTypeId="urn:microsoft.com/office/officeart/2005/8/layout/hProcess9" loCatId="" qsTypeId="urn:microsoft.com/office/officeart/2005/8/quickstyle/simple4" qsCatId="simple" csTypeId="urn:microsoft.com/office/officeart/2005/8/colors/accent1_2" csCatId="accent1" phldr="1"/>
      <dgm:spPr/>
      <dgm:t>
        <a:bodyPr/>
        <a:lstStyle/>
        <a:p>
          <a:endParaRPr lang="en-US"/>
        </a:p>
      </dgm:t>
    </dgm:pt>
    <dgm:pt modelId="{8FF17973-3BE0-6044-9820-90AE10CF6373}">
      <dgm:prSet phldrT="[Text]" custT="1"/>
      <dgm:spPr/>
      <dgm:t>
        <a:bodyPr/>
        <a:lstStyle/>
        <a:p>
          <a:r>
            <a:rPr lang="en-IN" sz="2400" dirty="0" smtClean="0"/>
            <a:t>In case of supply of capital goods or plant and machinery, on which input tax credit has been taken, the registered person shall pay an amount equal to the </a:t>
          </a:r>
          <a:r>
            <a:rPr lang="en-IN" sz="2400" dirty="0" smtClean="0">
              <a:solidFill>
                <a:schemeClr val="bg1"/>
              </a:solidFill>
            </a:rPr>
            <a:t>input tax credit taken on </a:t>
          </a:r>
          <a:r>
            <a:rPr lang="en-IN" sz="2400" dirty="0" smtClean="0"/>
            <a:t>the said capital goods or plant and machinery reduced by such percentage points as may be prescribed </a:t>
          </a:r>
          <a:r>
            <a:rPr lang="en-IN" sz="2400" dirty="0" smtClean="0">
              <a:solidFill>
                <a:srgbClr val="FF6600"/>
              </a:solidFill>
            </a:rPr>
            <a:t>or</a:t>
          </a:r>
          <a:r>
            <a:rPr lang="en-IN" sz="2400" dirty="0" smtClean="0"/>
            <a:t> the tax on the transaction value of such capital goods or plant and machinery determined under section 15, whichever is higher(</a:t>
          </a:r>
          <a:r>
            <a:rPr lang="en-IN" sz="2400" dirty="0" smtClean="0">
              <a:solidFill>
                <a:srgbClr val="FFFFFF"/>
              </a:solidFill>
            </a:rPr>
            <a:t>sale of assets)</a:t>
          </a:r>
          <a:endParaRPr lang="en-US" sz="2400" dirty="0">
            <a:solidFill>
              <a:srgbClr val="FFFFFF"/>
            </a:solidFill>
          </a:endParaRPr>
        </a:p>
      </dgm:t>
    </dgm:pt>
    <dgm:pt modelId="{232690AF-DD4B-184D-8DAB-585D97405D8F}" type="parTrans" cxnId="{F0459992-6D57-D244-BAC0-9F92232FDBAE}">
      <dgm:prSet/>
      <dgm:spPr/>
      <dgm:t>
        <a:bodyPr/>
        <a:lstStyle/>
        <a:p>
          <a:endParaRPr lang="en-US"/>
        </a:p>
      </dgm:t>
    </dgm:pt>
    <dgm:pt modelId="{ED65B09A-46F1-9543-8ED8-E4FC716A15FA}" type="sibTrans" cxnId="{F0459992-6D57-D244-BAC0-9F92232FDBAE}">
      <dgm:prSet/>
      <dgm:spPr/>
      <dgm:t>
        <a:bodyPr/>
        <a:lstStyle/>
        <a:p>
          <a:endParaRPr lang="en-US"/>
        </a:p>
      </dgm:t>
    </dgm:pt>
    <dgm:pt modelId="{B106F6EF-E17A-494E-9F4B-1B3E570D1EA7}">
      <dgm:prSet phldrT="[Text]"/>
      <dgm:spPr/>
      <dgm:t>
        <a:bodyPr/>
        <a:lstStyle/>
        <a:p>
          <a:r>
            <a:rPr lang="en-IN" dirty="0" smtClean="0"/>
            <a:t>Provided that where refractory bricks, moulds and dies, jigs and fixtures are supplied as scrap, the taxable person may pay tax on the transaction value of such goods determined under section 15.</a:t>
          </a:r>
          <a:endParaRPr lang="en-US" dirty="0"/>
        </a:p>
      </dgm:t>
    </dgm:pt>
    <dgm:pt modelId="{BB2EB1AB-C107-2A43-8B9A-0C03EC66563D}" type="parTrans" cxnId="{902FCC76-EAEA-A844-94F6-D2C3EDFEFF6A}">
      <dgm:prSet/>
      <dgm:spPr/>
      <dgm:t>
        <a:bodyPr/>
        <a:lstStyle/>
        <a:p>
          <a:endParaRPr lang="en-US"/>
        </a:p>
      </dgm:t>
    </dgm:pt>
    <dgm:pt modelId="{9F58657C-0171-FA46-962E-FC413B79F014}" type="sibTrans" cxnId="{902FCC76-EAEA-A844-94F6-D2C3EDFEFF6A}">
      <dgm:prSet/>
      <dgm:spPr/>
      <dgm:t>
        <a:bodyPr/>
        <a:lstStyle/>
        <a:p>
          <a:endParaRPr lang="en-US"/>
        </a:p>
      </dgm:t>
    </dgm:pt>
    <dgm:pt modelId="{DE3D77D9-9D9A-4441-BC34-B8866D5235EE}" type="pres">
      <dgm:prSet presAssocID="{DCF5B5EF-76C8-F24C-B49D-3902EBD5A655}" presName="CompostProcess" presStyleCnt="0">
        <dgm:presLayoutVars>
          <dgm:dir/>
          <dgm:resizeHandles val="exact"/>
        </dgm:presLayoutVars>
      </dgm:prSet>
      <dgm:spPr/>
      <dgm:t>
        <a:bodyPr/>
        <a:lstStyle/>
        <a:p>
          <a:endParaRPr lang="en-US"/>
        </a:p>
      </dgm:t>
    </dgm:pt>
    <dgm:pt modelId="{7212EF1A-0026-F942-A00C-7FB14E1D56AF}" type="pres">
      <dgm:prSet presAssocID="{DCF5B5EF-76C8-F24C-B49D-3902EBD5A655}" presName="arrow" presStyleLbl="bgShp" presStyleIdx="0" presStyleCnt="1" custScaleX="117647"/>
      <dgm:spPr/>
    </dgm:pt>
    <dgm:pt modelId="{874117A7-3E92-394D-8524-32943EDAD333}" type="pres">
      <dgm:prSet presAssocID="{DCF5B5EF-76C8-F24C-B49D-3902EBD5A655}" presName="linearProcess" presStyleCnt="0"/>
      <dgm:spPr/>
    </dgm:pt>
    <dgm:pt modelId="{23F49548-DDEA-8346-8C2F-BC874F148D52}" type="pres">
      <dgm:prSet presAssocID="{8FF17973-3BE0-6044-9820-90AE10CF6373}" presName="textNode" presStyleLbl="node1" presStyleIdx="0" presStyleCnt="2" custScaleX="196261" custScaleY="243362">
        <dgm:presLayoutVars>
          <dgm:bulletEnabled val="1"/>
        </dgm:presLayoutVars>
      </dgm:prSet>
      <dgm:spPr/>
      <dgm:t>
        <a:bodyPr/>
        <a:lstStyle/>
        <a:p>
          <a:endParaRPr lang="en-US"/>
        </a:p>
      </dgm:t>
    </dgm:pt>
    <dgm:pt modelId="{11AEF9AC-7965-804C-B298-11BDD8007514}" type="pres">
      <dgm:prSet presAssocID="{ED65B09A-46F1-9543-8ED8-E4FC716A15FA}" presName="sibTrans" presStyleCnt="0"/>
      <dgm:spPr/>
    </dgm:pt>
    <dgm:pt modelId="{2F6C077F-5A1F-8F4D-8BE4-B22782403A07}" type="pres">
      <dgm:prSet presAssocID="{B106F6EF-E17A-494E-9F4B-1B3E570D1EA7}" presName="textNode" presStyleLbl="node1" presStyleIdx="1" presStyleCnt="2" custScaleY="219839">
        <dgm:presLayoutVars>
          <dgm:bulletEnabled val="1"/>
        </dgm:presLayoutVars>
      </dgm:prSet>
      <dgm:spPr/>
      <dgm:t>
        <a:bodyPr/>
        <a:lstStyle/>
        <a:p>
          <a:endParaRPr lang="en-US"/>
        </a:p>
      </dgm:t>
    </dgm:pt>
  </dgm:ptLst>
  <dgm:cxnLst>
    <dgm:cxn modelId="{8489605D-8A71-274D-9ED9-D00CB4534E27}" type="presOf" srcId="{B106F6EF-E17A-494E-9F4B-1B3E570D1EA7}" destId="{2F6C077F-5A1F-8F4D-8BE4-B22782403A07}" srcOrd="0" destOrd="0" presId="urn:microsoft.com/office/officeart/2005/8/layout/hProcess9"/>
    <dgm:cxn modelId="{F0459992-6D57-D244-BAC0-9F92232FDBAE}" srcId="{DCF5B5EF-76C8-F24C-B49D-3902EBD5A655}" destId="{8FF17973-3BE0-6044-9820-90AE10CF6373}" srcOrd="0" destOrd="0" parTransId="{232690AF-DD4B-184D-8DAB-585D97405D8F}" sibTransId="{ED65B09A-46F1-9543-8ED8-E4FC716A15FA}"/>
    <dgm:cxn modelId="{BB076028-A442-B442-889B-94D154C8675E}" type="presOf" srcId="{8FF17973-3BE0-6044-9820-90AE10CF6373}" destId="{23F49548-DDEA-8346-8C2F-BC874F148D52}" srcOrd="0" destOrd="0" presId="urn:microsoft.com/office/officeart/2005/8/layout/hProcess9"/>
    <dgm:cxn modelId="{902FCC76-EAEA-A844-94F6-D2C3EDFEFF6A}" srcId="{DCF5B5EF-76C8-F24C-B49D-3902EBD5A655}" destId="{B106F6EF-E17A-494E-9F4B-1B3E570D1EA7}" srcOrd="1" destOrd="0" parTransId="{BB2EB1AB-C107-2A43-8B9A-0C03EC66563D}" sibTransId="{9F58657C-0171-FA46-962E-FC413B79F014}"/>
    <dgm:cxn modelId="{78EE9F50-62E3-AB48-B17C-DC040C45FCFB}" type="presOf" srcId="{DCF5B5EF-76C8-F24C-B49D-3902EBD5A655}" destId="{DE3D77D9-9D9A-4441-BC34-B8866D5235EE}" srcOrd="0" destOrd="0" presId="urn:microsoft.com/office/officeart/2005/8/layout/hProcess9"/>
    <dgm:cxn modelId="{3DAB4068-48C5-4C45-91C4-1696BC7AE95F}" type="presParOf" srcId="{DE3D77D9-9D9A-4441-BC34-B8866D5235EE}" destId="{7212EF1A-0026-F942-A00C-7FB14E1D56AF}" srcOrd="0" destOrd="0" presId="urn:microsoft.com/office/officeart/2005/8/layout/hProcess9"/>
    <dgm:cxn modelId="{DB660FF8-BA8B-EA4A-A2D6-11078F9063DD}" type="presParOf" srcId="{DE3D77D9-9D9A-4441-BC34-B8866D5235EE}" destId="{874117A7-3E92-394D-8524-32943EDAD333}" srcOrd="1" destOrd="0" presId="urn:microsoft.com/office/officeart/2005/8/layout/hProcess9"/>
    <dgm:cxn modelId="{5EC5E985-C13F-C54B-A66E-F4CCE08F6A53}" type="presParOf" srcId="{874117A7-3E92-394D-8524-32943EDAD333}" destId="{23F49548-DDEA-8346-8C2F-BC874F148D52}" srcOrd="0" destOrd="0" presId="urn:microsoft.com/office/officeart/2005/8/layout/hProcess9"/>
    <dgm:cxn modelId="{DEA5BA51-1E30-DE45-A43C-D99248E8DC20}" type="presParOf" srcId="{874117A7-3E92-394D-8524-32943EDAD333}" destId="{11AEF9AC-7965-804C-B298-11BDD8007514}" srcOrd="1" destOrd="0" presId="urn:microsoft.com/office/officeart/2005/8/layout/hProcess9"/>
    <dgm:cxn modelId="{BD36CC5F-FC2D-8F46-828B-11129D1693B6}" type="presParOf" srcId="{874117A7-3E92-394D-8524-32943EDAD333}" destId="{2F6C077F-5A1F-8F4D-8BE4-B22782403A07}"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A919B3-1085-4676-8705-15F7643F1ED1}" type="doc">
      <dgm:prSet loTypeId="urn:microsoft.com/office/officeart/2005/8/layout/process5" loCatId="process" qsTypeId="urn:microsoft.com/office/officeart/2005/8/quickstyle/simple1" qsCatId="simple" csTypeId="urn:microsoft.com/office/officeart/2005/8/colors/accent0_2" csCatId="mainScheme" phldr="1"/>
      <dgm:spPr/>
      <dgm:t>
        <a:bodyPr/>
        <a:lstStyle/>
        <a:p>
          <a:endParaRPr lang="en-IN"/>
        </a:p>
      </dgm:t>
    </dgm:pt>
    <dgm:pt modelId="{DEF5D975-43F1-45F7-B533-D6193BECA9A6}">
      <dgm:prSet phldrT="[Text]" custT="1"/>
      <dgm:spPr/>
      <dgm:t>
        <a:bodyPr/>
        <a:lstStyle/>
        <a:p>
          <a:pPr algn="ctr"/>
          <a:r>
            <a:rPr lang="en-US" sz="1800" dirty="0">
              <a:solidFill>
                <a:schemeClr val="tx1"/>
              </a:solidFill>
              <a:latin typeface="+mj-lt"/>
              <a:ea typeface="Cambria Math" panose="02040503050406030204" pitchFamily="18" charset="0"/>
            </a:rPr>
            <a:t>Supply of Capital goods on which ITC had been taken earlier</a:t>
          </a:r>
          <a:endParaRPr lang="en-IN" sz="1800" dirty="0">
            <a:latin typeface="+mj-lt"/>
            <a:cs typeface="Times New Roman" panose="02020603050405020304" pitchFamily="18" charset="0"/>
          </a:endParaRPr>
        </a:p>
      </dgm:t>
    </dgm:pt>
    <dgm:pt modelId="{27A0585D-A88C-4B28-B2BF-A5FA9141AB54}" type="parTrans" cxnId="{68FD3C32-B8EE-457C-87E7-AD4BED02FD4C}">
      <dgm:prSet/>
      <dgm:spPr/>
      <dgm:t>
        <a:bodyPr/>
        <a:lstStyle/>
        <a:p>
          <a:pPr algn="ctr"/>
          <a:endParaRPr lang="en-IN" sz="2000">
            <a:latin typeface="+mn-lt"/>
          </a:endParaRPr>
        </a:p>
      </dgm:t>
    </dgm:pt>
    <dgm:pt modelId="{5FF0FA68-F372-4A5A-8855-10B3D25C58DC}" type="sibTrans" cxnId="{68FD3C32-B8EE-457C-87E7-AD4BED02FD4C}">
      <dgm:prSet custT="1"/>
      <dgm:spPr/>
      <dgm:t>
        <a:bodyPr/>
        <a:lstStyle/>
        <a:p>
          <a:pPr algn="ctr"/>
          <a:endParaRPr lang="en-IN" sz="2000">
            <a:latin typeface="+mn-lt"/>
          </a:endParaRPr>
        </a:p>
      </dgm:t>
    </dgm:pt>
    <dgm:pt modelId="{50D804DB-6DFC-4DE3-A2CD-475A4F9BFBCC}">
      <dgm:prSet phldrT="[Text]" custT="1"/>
      <dgm:spPr/>
      <dgm:t>
        <a:bodyPr/>
        <a:lstStyle/>
        <a:p>
          <a:pPr algn="ctr"/>
          <a:r>
            <a:rPr lang="en-US" sz="1200" dirty="0">
              <a:solidFill>
                <a:schemeClr val="tx1"/>
              </a:solidFill>
              <a:latin typeface="+mj-lt"/>
              <a:ea typeface="Cambria Math" panose="02040503050406030204" pitchFamily="18" charset="0"/>
            </a:rPr>
            <a:t>Pay Tax on higher of: </a:t>
          </a:r>
          <a:endParaRPr lang="en-IN" sz="1200" dirty="0">
            <a:latin typeface="+mj-lt"/>
            <a:cs typeface="Times New Roman" panose="02020603050405020304" pitchFamily="18" charset="0"/>
          </a:endParaRPr>
        </a:p>
      </dgm:t>
    </dgm:pt>
    <dgm:pt modelId="{C8D2D50C-2CB6-4A27-91AD-3CEE3C3A5051}" type="parTrans" cxnId="{BBA795D4-4333-4586-93E6-78703F67C028}">
      <dgm:prSet/>
      <dgm:spPr/>
      <dgm:t>
        <a:bodyPr/>
        <a:lstStyle/>
        <a:p>
          <a:pPr algn="ctr"/>
          <a:endParaRPr lang="en-IN" sz="2000">
            <a:latin typeface="+mn-lt"/>
          </a:endParaRPr>
        </a:p>
      </dgm:t>
    </dgm:pt>
    <dgm:pt modelId="{92701252-918A-448F-B64A-609CC2651500}" type="sibTrans" cxnId="{BBA795D4-4333-4586-93E6-78703F67C028}">
      <dgm:prSet custT="1"/>
      <dgm:spPr/>
      <dgm:t>
        <a:bodyPr/>
        <a:lstStyle/>
        <a:p>
          <a:pPr algn="ctr"/>
          <a:endParaRPr lang="en-IN" sz="2000">
            <a:latin typeface="+mn-lt"/>
          </a:endParaRPr>
        </a:p>
      </dgm:t>
    </dgm:pt>
    <dgm:pt modelId="{AE5AC2C9-6210-4CBC-81B5-ED8D56035A09}">
      <dgm:prSet phldrT="[Text]" custT="1"/>
      <dgm:spPr/>
      <dgm:t>
        <a:bodyPr/>
        <a:lstStyle/>
        <a:p>
          <a:pPr algn="ctr"/>
          <a:r>
            <a:rPr lang="en-US" sz="1200" b="0" i="0" dirty="0">
              <a:solidFill>
                <a:schemeClr val="tx1"/>
              </a:solidFill>
              <a:latin typeface="+mj-lt"/>
              <a:ea typeface="Cambria Math" panose="02040503050406030204" pitchFamily="18" charset="0"/>
              <a:cs typeface="Times New Roman" panose="02020603050405020304" pitchFamily="18" charset="0"/>
            </a:rPr>
            <a:t>ITC availed earlier </a:t>
          </a:r>
          <a:r>
            <a:rPr lang="en-US" sz="1200" b="1" i="0" dirty="0">
              <a:solidFill>
                <a:schemeClr val="tx1"/>
              </a:solidFill>
              <a:latin typeface="+mj-lt"/>
              <a:ea typeface="Cambria Math" panose="02040503050406030204" pitchFamily="18" charset="0"/>
              <a:cs typeface="Times New Roman" panose="02020603050405020304" pitchFamily="18" charset="0"/>
            </a:rPr>
            <a:t>LESS</a:t>
          </a:r>
          <a:r>
            <a:rPr lang="en-US" sz="1200" b="0" i="0" dirty="0">
              <a:solidFill>
                <a:schemeClr val="tx1"/>
              </a:solidFill>
              <a:latin typeface="+mj-lt"/>
              <a:ea typeface="Cambria Math" panose="02040503050406030204" pitchFamily="18" charset="0"/>
              <a:cs typeface="Times New Roman" panose="02020603050405020304" pitchFamily="18" charset="0"/>
            </a:rPr>
            <a:t> 5% for every quarter</a:t>
          </a:r>
        </a:p>
        <a:p>
          <a:pPr algn="ctr"/>
          <a:r>
            <a:rPr lang="en-US" sz="1200" b="0" i="0" dirty="0">
              <a:solidFill>
                <a:schemeClr val="tx1"/>
              </a:solidFill>
              <a:latin typeface="+mj-lt"/>
              <a:ea typeface="Cambria Math" panose="02040503050406030204" pitchFamily="18" charset="0"/>
              <a:cs typeface="Times New Roman" panose="02020603050405020304" pitchFamily="18" charset="0"/>
            </a:rPr>
            <a:t>OR</a:t>
          </a:r>
        </a:p>
        <a:p>
          <a:pPr algn="ctr"/>
          <a:r>
            <a:rPr lang="en-US" sz="1200" b="0" i="0" dirty="0">
              <a:solidFill>
                <a:schemeClr val="tx1"/>
              </a:solidFill>
              <a:latin typeface="+mj-lt"/>
              <a:ea typeface="Cambria Math" panose="02040503050406030204" pitchFamily="18" charset="0"/>
              <a:cs typeface="Times New Roman" panose="02020603050405020304" pitchFamily="18" charset="0"/>
            </a:rPr>
            <a:t>Tax on Transaction Value</a:t>
          </a:r>
          <a:endParaRPr lang="en-IN" sz="1200" dirty="0">
            <a:latin typeface="+mj-lt"/>
            <a:cs typeface="Times New Roman" panose="02020603050405020304" pitchFamily="18" charset="0"/>
          </a:endParaRPr>
        </a:p>
      </dgm:t>
    </dgm:pt>
    <dgm:pt modelId="{F3370926-E774-40B4-979D-C0A2ADC32EB7}" type="parTrans" cxnId="{7875B554-E408-4C04-95AD-53C3392A529B}">
      <dgm:prSet/>
      <dgm:spPr/>
      <dgm:t>
        <a:bodyPr/>
        <a:lstStyle/>
        <a:p>
          <a:pPr algn="ctr"/>
          <a:endParaRPr lang="en-IN" sz="2000">
            <a:latin typeface="+mn-lt"/>
          </a:endParaRPr>
        </a:p>
      </dgm:t>
    </dgm:pt>
    <dgm:pt modelId="{CB026262-1658-4AE4-9F85-5435A6F79048}" type="sibTrans" cxnId="{7875B554-E408-4C04-95AD-53C3392A529B}">
      <dgm:prSet custT="1"/>
      <dgm:spPr/>
      <dgm:t>
        <a:bodyPr/>
        <a:lstStyle/>
        <a:p>
          <a:pPr algn="ctr"/>
          <a:endParaRPr lang="en-IN" sz="2000">
            <a:latin typeface="+mn-lt"/>
          </a:endParaRPr>
        </a:p>
      </dgm:t>
    </dgm:pt>
    <dgm:pt modelId="{68A3BFBB-BFA0-4B07-ABD4-0CFF96DE9FBE}" type="pres">
      <dgm:prSet presAssocID="{FDA919B3-1085-4676-8705-15F7643F1ED1}" presName="diagram" presStyleCnt="0">
        <dgm:presLayoutVars>
          <dgm:dir/>
          <dgm:resizeHandles val="exact"/>
        </dgm:presLayoutVars>
      </dgm:prSet>
      <dgm:spPr/>
      <dgm:t>
        <a:bodyPr/>
        <a:lstStyle/>
        <a:p>
          <a:endParaRPr lang="en-US"/>
        </a:p>
      </dgm:t>
    </dgm:pt>
    <dgm:pt modelId="{D5A79076-A038-4310-AD67-2025C6AD1174}" type="pres">
      <dgm:prSet presAssocID="{DEF5D975-43F1-45F7-B533-D6193BECA9A6}" presName="node" presStyleLbl="node1" presStyleIdx="0" presStyleCnt="3">
        <dgm:presLayoutVars>
          <dgm:bulletEnabled val="1"/>
        </dgm:presLayoutVars>
      </dgm:prSet>
      <dgm:spPr/>
      <dgm:t>
        <a:bodyPr/>
        <a:lstStyle/>
        <a:p>
          <a:endParaRPr lang="en-US"/>
        </a:p>
      </dgm:t>
    </dgm:pt>
    <dgm:pt modelId="{009C12FF-5FB1-4969-8407-D7CAA8F7CC50}" type="pres">
      <dgm:prSet presAssocID="{5FF0FA68-F372-4A5A-8855-10B3D25C58DC}" presName="sibTrans" presStyleLbl="sibTrans2D1" presStyleIdx="0" presStyleCnt="2"/>
      <dgm:spPr/>
      <dgm:t>
        <a:bodyPr/>
        <a:lstStyle/>
        <a:p>
          <a:endParaRPr lang="en-US"/>
        </a:p>
      </dgm:t>
    </dgm:pt>
    <dgm:pt modelId="{B8890FA0-BC12-459D-B4FD-5CAF0453EAA0}" type="pres">
      <dgm:prSet presAssocID="{5FF0FA68-F372-4A5A-8855-10B3D25C58DC}" presName="connectorText" presStyleLbl="sibTrans2D1" presStyleIdx="0" presStyleCnt="2"/>
      <dgm:spPr/>
      <dgm:t>
        <a:bodyPr/>
        <a:lstStyle/>
        <a:p>
          <a:endParaRPr lang="en-US"/>
        </a:p>
      </dgm:t>
    </dgm:pt>
    <dgm:pt modelId="{2F7C57A2-C5C8-476D-800F-18837063CD65}" type="pres">
      <dgm:prSet presAssocID="{50D804DB-6DFC-4DE3-A2CD-475A4F9BFBCC}" presName="node" presStyleLbl="node1" presStyleIdx="1" presStyleCnt="3">
        <dgm:presLayoutVars>
          <dgm:bulletEnabled val="1"/>
        </dgm:presLayoutVars>
      </dgm:prSet>
      <dgm:spPr/>
      <dgm:t>
        <a:bodyPr/>
        <a:lstStyle/>
        <a:p>
          <a:endParaRPr lang="en-US"/>
        </a:p>
      </dgm:t>
    </dgm:pt>
    <dgm:pt modelId="{7A3E4E27-EACE-46B3-9AC2-AFD02E0A136F}" type="pres">
      <dgm:prSet presAssocID="{92701252-918A-448F-B64A-609CC2651500}" presName="sibTrans" presStyleLbl="sibTrans2D1" presStyleIdx="1" presStyleCnt="2"/>
      <dgm:spPr/>
      <dgm:t>
        <a:bodyPr/>
        <a:lstStyle/>
        <a:p>
          <a:endParaRPr lang="en-US"/>
        </a:p>
      </dgm:t>
    </dgm:pt>
    <dgm:pt modelId="{7328E86D-11B0-4A54-820A-B761B37E4824}" type="pres">
      <dgm:prSet presAssocID="{92701252-918A-448F-B64A-609CC2651500}" presName="connectorText" presStyleLbl="sibTrans2D1" presStyleIdx="1" presStyleCnt="2"/>
      <dgm:spPr/>
      <dgm:t>
        <a:bodyPr/>
        <a:lstStyle/>
        <a:p>
          <a:endParaRPr lang="en-US"/>
        </a:p>
      </dgm:t>
    </dgm:pt>
    <dgm:pt modelId="{180E6F7A-F4CF-439C-BAF7-C84E669ADAF8}" type="pres">
      <dgm:prSet presAssocID="{AE5AC2C9-6210-4CBC-81B5-ED8D56035A09}" presName="node" presStyleLbl="node1" presStyleIdx="2" presStyleCnt="3">
        <dgm:presLayoutVars>
          <dgm:bulletEnabled val="1"/>
        </dgm:presLayoutVars>
      </dgm:prSet>
      <dgm:spPr/>
      <dgm:t>
        <a:bodyPr/>
        <a:lstStyle/>
        <a:p>
          <a:endParaRPr lang="en-US"/>
        </a:p>
      </dgm:t>
    </dgm:pt>
  </dgm:ptLst>
  <dgm:cxnLst>
    <dgm:cxn modelId="{1E2E4361-6BB0-1E42-8262-8F4F2D0696E4}" type="presOf" srcId="{5FF0FA68-F372-4A5A-8855-10B3D25C58DC}" destId="{009C12FF-5FB1-4969-8407-D7CAA8F7CC50}" srcOrd="0" destOrd="0" presId="urn:microsoft.com/office/officeart/2005/8/layout/process5"/>
    <dgm:cxn modelId="{68FD3C32-B8EE-457C-87E7-AD4BED02FD4C}" srcId="{FDA919B3-1085-4676-8705-15F7643F1ED1}" destId="{DEF5D975-43F1-45F7-B533-D6193BECA9A6}" srcOrd="0" destOrd="0" parTransId="{27A0585D-A88C-4B28-B2BF-A5FA9141AB54}" sibTransId="{5FF0FA68-F372-4A5A-8855-10B3D25C58DC}"/>
    <dgm:cxn modelId="{7875B554-E408-4C04-95AD-53C3392A529B}" srcId="{FDA919B3-1085-4676-8705-15F7643F1ED1}" destId="{AE5AC2C9-6210-4CBC-81B5-ED8D56035A09}" srcOrd="2" destOrd="0" parTransId="{F3370926-E774-40B4-979D-C0A2ADC32EB7}" sibTransId="{CB026262-1658-4AE4-9F85-5435A6F79048}"/>
    <dgm:cxn modelId="{182AF602-DA44-FC41-9D39-A1E3B343C1B0}" type="presOf" srcId="{FDA919B3-1085-4676-8705-15F7643F1ED1}" destId="{68A3BFBB-BFA0-4B07-ABD4-0CFF96DE9FBE}" srcOrd="0" destOrd="0" presId="urn:microsoft.com/office/officeart/2005/8/layout/process5"/>
    <dgm:cxn modelId="{A38CC2E4-5C7E-6041-8D9B-5CFFBEEF3FDB}" type="presOf" srcId="{DEF5D975-43F1-45F7-B533-D6193BECA9A6}" destId="{D5A79076-A038-4310-AD67-2025C6AD1174}" srcOrd="0" destOrd="0" presId="urn:microsoft.com/office/officeart/2005/8/layout/process5"/>
    <dgm:cxn modelId="{82114609-27D8-1840-9FEC-D7A95D8026FB}" type="presOf" srcId="{92701252-918A-448F-B64A-609CC2651500}" destId="{7A3E4E27-EACE-46B3-9AC2-AFD02E0A136F}" srcOrd="0" destOrd="0" presId="urn:microsoft.com/office/officeart/2005/8/layout/process5"/>
    <dgm:cxn modelId="{BBA795D4-4333-4586-93E6-78703F67C028}" srcId="{FDA919B3-1085-4676-8705-15F7643F1ED1}" destId="{50D804DB-6DFC-4DE3-A2CD-475A4F9BFBCC}" srcOrd="1" destOrd="0" parTransId="{C8D2D50C-2CB6-4A27-91AD-3CEE3C3A5051}" sibTransId="{92701252-918A-448F-B64A-609CC2651500}"/>
    <dgm:cxn modelId="{32831415-560E-FE44-84FC-B8CC9AF7B7D0}" type="presOf" srcId="{AE5AC2C9-6210-4CBC-81B5-ED8D56035A09}" destId="{180E6F7A-F4CF-439C-BAF7-C84E669ADAF8}" srcOrd="0" destOrd="0" presId="urn:microsoft.com/office/officeart/2005/8/layout/process5"/>
    <dgm:cxn modelId="{223AE32D-A431-CE4E-87B3-0191DC2D9F11}" type="presOf" srcId="{5FF0FA68-F372-4A5A-8855-10B3D25C58DC}" destId="{B8890FA0-BC12-459D-B4FD-5CAF0453EAA0}" srcOrd="1" destOrd="0" presId="urn:microsoft.com/office/officeart/2005/8/layout/process5"/>
    <dgm:cxn modelId="{6F3A5867-2C4F-C344-80EB-EF7407B6D37F}" type="presOf" srcId="{50D804DB-6DFC-4DE3-A2CD-475A4F9BFBCC}" destId="{2F7C57A2-C5C8-476D-800F-18837063CD65}" srcOrd="0" destOrd="0" presId="urn:microsoft.com/office/officeart/2005/8/layout/process5"/>
    <dgm:cxn modelId="{C677AE6F-A840-5540-9B6B-6A2DFA49C688}" type="presOf" srcId="{92701252-918A-448F-B64A-609CC2651500}" destId="{7328E86D-11B0-4A54-820A-B761B37E4824}" srcOrd="1" destOrd="0" presId="urn:microsoft.com/office/officeart/2005/8/layout/process5"/>
    <dgm:cxn modelId="{81B2BA98-AC7F-0D4D-BF11-BA14D768B8E4}" type="presParOf" srcId="{68A3BFBB-BFA0-4B07-ABD4-0CFF96DE9FBE}" destId="{D5A79076-A038-4310-AD67-2025C6AD1174}" srcOrd="0" destOrd="0" presId="urn:microsoft.com/office/officeart/2005/8/layout/process5"/>
    <dgm:cxn modelId="{83D5813F-D2C1-E741-AC50-97F9CA0C09D4}" type="presParOf" srcId="{68A3BFBB-BFA0-4B07-ABD4-0CFF96DE9FBE}" destId="{009C12FF-5FB1-4969-8407-D7CAA8F7CC50}" srcOrd="1" destOrd="0" presId="urn:microsoft.com/office/officeart/2005/8/layout/process5"/>
    <dgm:cxn modelId="{D2CA7E4A-33DD-924C-B2A4-ED250A7C6B7E}" type="presParOf" srcId="{009C12FF-5FB1-4969-8407-D7CAA8F7CC50}" destId="{B8890FA0-BC12-459D-B4FD-5CAF0453EAA0}" srcOrd="0" destOrd="0" presId="urn:microsoft.com/office/officeart/2005/8/layout/process5"/>
    <dgm:cxn modelId="{603547D0-312B-CC41-9806-767CCE09CBAF}" type="presParOf" srcId="{68A3BFBB-BFA0-4B07-ABD4-0CFF96DE9FBE}" destId="{2F7C57A2-C5C8-476D-800F-18837063CD65}" srcOrd="2" destOrd="0" presId="urn:microsoft.com/office/officeart/2005/8/layout/process5"/>
    <dgm:cxn modelId="{0047D90A-2C39-BF4C-91E8-338AAAC1D34F}" type="presParOf" srcId="{68A3BFBB-BFA0-4B07-ABD4-0CFF96DE9FBE}" destId="{7A3E4E27-EACE-46B3-9AC2-AFD02E0A136F}" srcOrd="3" destOrd="0" presId="urn:microsoft.com/office/officeart/2005/8/layout/process5"/>
    <dgm:cxn modelId="{A5DB0EC7-D95B-E948-AA91-3B2547F980D7}" type="presParOf" srcId="{7A3E4E27-EACE-46B3-9AC2-AFD02E0A136F}" destId="{7328E86D-11B0-4A54-820A-B761B37E4824}" srcOrd="0" destOrd="0" presId="urn:microsoft.com/office/officeart/2005/8/layout/process5"/>
    <dgm:cxn modelId="{4FCB2185-3FF2-3545-8CDF-8B2932D3644E}" type="presParOf" srcId="{68A3BFBB-BFA0-4B07-ABD4-0CFF96DE9FBE}" destId="{180E6F7A-F4CF-439C-BAF7-C84E669ADAF8}" srcOrd="4"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70F303-5074-A746-86D5-77B03355AEFD}" type="datetimeFigureOut">
              <a:rPr lang="en-US" smtClean="0"/>
              <a:t>15/04/18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481C84-6BD3-FF4D-962F-B1E52E41B584}" type="slidenum">
              <a:rPr lang="en-US" smtClean="0"/>
              <a:t>‹#›</a:t>
            </a:fld>
            <a:endParaRPr lang="en-US"/>
          </a:p>
        </p:txBody>
      </p:sp>
    </p:spTree>
    <p:extLst>
      <p:ext uri="{BB962C8B-B14F-4D97-AF65-F5344CB8AC3E}">
        <p14:creationId xmlns:p14="http://schemas.microsoft.com/office/powerpoint/2010/main" val="4110415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79C150-49F8-0A49-9F4B-EDE4F0C84921}" type="datetimeFigureOut">
              <a:rPr lang="en-US" smtClean="0"/>
              <a:t>15/04/18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24B7B6-FA44-BA40-87B6-4E585F33CF6F}" type="slidenum">
              <a:rPr lang="en-US" smtClean="0"/>
              <a:t>‹#›</a:t>
            </a:fld>
            <a:endParaRPr lang="en-US"/>
          </a:p>
        </p:txBody>
      </p:sp>
    </p:spTree>
    <p:extLst>
      <p:ext uri="{BB962C8B-B14F-4D97-AF65-F5344CB8AC3E}">
        <p14:creationId xmlns:p14="http://schemas.microsoft.com/office/powerpoint/2010/main" val="21734129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778676-10C6-4C39-8026-ED3245729754}" type="slidenum">
              <a:rPr lang="en-IN" altLang="en-US" smtClean="0"/>
              <a:pPr/>
              <a:t>80</a:t>
            </a:fld>
            <a:endParaRPr lang="en-IN" altLang="en-US"/>
          </a:p>
        </p:txBody>
      </p:sp>
    </p:spTree>
    <p:extLst>
      <p:ext uri="{BB962C8B-B14F-4D97-AF65-F5344CB8AC3E}">
        <p14:creationId xmlns:p14="http://schemas.microsoft.com/office/powerpoint/2010/main" val="2536917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778676-10C6-4C39-8026-ED3245729754}" type="slidenum">
              <a:rPr lang="en-IN" altLang="en-US" smtClean="0"/>
              <a:pPr/>
              <a:t>94</a:t>
            </a:fld>
            <a:endParaRPr lang="en-IN" altLang="en-US"/>
          </a:p>
        </p:txBody>
      </p:sp>
    </p:spTree>
    <p:extLst>
      <p:ext uri="{BB962C8B-B14F-4D97-AF65-F5344CB8AC3E}">
        <p14:creationId xmlns:p14="http://schemas.microsoft.com/office/powerpoint/2010/main" val="1423297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1778676-10C6-4C39-8026-ED3245729754}" type="slidenum">
              <a:rPr lang="en-IN" altLang="en-US" smtClean="0"/>
              <a:pPr/>
              <a:t>97</a:t>
            </a:fld>
            <a:endParaRPr lang="en-IN" altLang="en-US"/>
          </a:p>
        </p:txBody>
      </p:sp>
    </p:spTree>
    <p:extLst>
      <p:ext uri="{BB962C8B-B14F-4D97-AF65-F5344CB8AC3E}">
        <p14:creationId xmlns:p14="http://schemas.microsoft.com/office/powerpoint/2010/main" val="1471018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BB9FED4-7FB7-A442-B2DA-C899E090D88A}" type="datetime1">
              <a:rPr lang="en-IN" smtClean="0"/>
              <a:t>15/04/18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smtClean="0"/>
              <a:t>CA AVINASH LALWANI-ONLY FOR EDUCTION PURPOSE</a:t>
            </a: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3F8CA-2FB8-AB49-938C-F78228803076}" type="datetime1">
              <a:rPr lang="en-IN" smtClean="0"/>
              <a:t>15/04/18</a:t>
            </a:fld>
            <a:endParaRPr lang="en-US"/>
          </a:p>
        </p:txBody>
      </p:sp>
      <p:sp>
        <p:nvSpPr>
          <p:cNvPr id="5" name="Footer Placeholder 4"/>
          <p:cNvSpPr>
            <a:spLocks noGrp="1"/>
          </p:cNvSpPr>
          <p:nvPr>
            <p:ph type="ftr" sz="quarter" idx="11"/>
          </p:nvPr>
        </p:nvSpPr>
        <p:spPr/>
        <p:txBody>
          <a:bodyPr/>
          <a:lstStyle/>
          <a:p>
            <a:r>
              <a:rPr lang="en-US" smtClean="0"/>
              <a:t>CA AVINASH LALWANI-ONLY FOR EDUCTION PURPOSE</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6B6433-4914-5D4A-A53C-05F8CE1137D3}" type="datetime1">
              <a:rPr lang="en-IN" smtClean="0"/>
              <a:t>15/04/18</a:t>
            </a:fld>
            <a:endParaRPr lang="en-US"/>
          </a:p>
        </p:txBody>
      </p:sp>
      <p:sp>
        <p:nvSpPr>
          <p:cNvPr id="5" name="Footer Placeholder 4"/>
          <p:cNvSpPr>
            <a:spLocks noGrp="1"/>
          </p:cNvSpPr>
          <p:nvPr>
            <p:ph type="ftr" sz="quarter" idx="11"/>
          </p:nvPr>
        </p:nvSpPr>
        <p:spPr/>
        <p:txBody>
          <a:bodyPr/>
          <a:lstStyle/>
          <a:p>
            <a:r>
              <a:rPr lang="en-US" smtClean="0"/>
              <a:t>CA AVINASH LALWANI-ONLY FOR EDUCTION PURPOSE</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27DC370-0F4E-9542-A05D-D52D6FD6789F}" type="datetime1">
              <a:rPr lang="en-IN" smtClean="0"/>
              <a:t>15/04/18</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086C9EE-65F3-8A45-AAD2-A4069A728EDC}" type="datetime1">
              <a:rPr lang="en-IN" smtClean="0"/>
              <a:t>15/04/18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smtClean="0"/>
              <a:t>CA AVINASH LALWANI-ONLY FOR EDUCTION PURPOSE</a:t>
            </a: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549F21-840A-B441-88F4-DE6693BE9FA5}" type="datetime1">
              <a:rPr lang="en-IN" smtClean="0"/>
              <a:t>15/04/18</a:t>
            </a:fld>
            <a:endParaRPr lang="en-US"/>
          </a:p>
        </p:txBody>
      </p:sp>
      <p:sp>
        <p:nvSpPr>
          <p:cNvPr id="6" name="Footer Placeholder 5"/>
          <p:cNvSpPr>
            <a:spLocks noGrp="1"/>
          </p:cNvSpPr>
          <p:nvPr>
            <p:ph type="ftr" sz="quarter" idx="11"/>
          </p:nvPr>
        </p:nvSpPr>
        <p:spPr/>
        <p:txBody>
          <a:bodyPr/>
          <a:lstStyle/>
          <a:p>
            <a:r>
              <a:rPr lang="en-US" smtClean="0"/>
              <a:t>CA AVINASH LALWANI-ONLY FOR EDUCTION PURPOSE</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xmlns:p14="http://schemas.microsoft.com/office/powerpoint/2010/mai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4A02D53-B9A1-804E-B1F8-B00BB90A36D5}" type="datetime1">
              <a:rPr lang="en-IN" smtClean="0"/>
              <a:t>15/04/18</a:t>
            </a:fld>
            <a:endParaRPr lang="en-US"/>
          </a:p>
        </p:txBody>
      </p:sp>
      <p:sp>
        <p:nvSpPr>
          <p:cNvPr id="8" name="Footer Placeholder 7"/>
          <p:cNvSpPr>
            <a:spLocks noGrp="1"/>
          </p:cNvSpPr>
          <p:nvPr>
            <p:ph type="ftr" sz="quarter" idx="11"/>
          </p:nvPr>
        </p:nvSpPr>
        <p:spPr/>
        <p:txBody>
          <a:bodyPr/>
          <a:lstStyle/>
          <a:p>
            <a:r>
              <a:rPr lang="en-US" smtClean="0"/>
              <a:t>CA AVINASH LALWANI-ONLY FOR EDUCTION PURPOSE</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xmlns:p14="http://schemas.microsoft.com/office/powerpoint/2010/mai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FFE8F38-D96F-2441-AE00-5AA49B2A6DA4}" type="datetime1">
              <a:rPr lang="en-IN" smtClean="0"/>
              <a:t>15/04/18</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4AD03-D9A4-F447-A27A-B686E1B12ED0}" type="datetime1">
              <a:rPr lang="en-IN" smtClean="0"/>
              <a:t>15/04/18</a:t>
            </a:fld>
            <a:endParaRPr lang="en-US"/>
          </a:p>
        </p:txBody>
      </p:sp>
      <p:sp>
        <p:nvSpPr>
          <p:cNvPr id="3" name="Footer Placeholder 2"/>
          <p:cNvSpPr>
            <a:spLocks noGrp="1"/>
          </p:cNvSpPr>
          <p:nvPr>
            <p:ph type="ftr" sz="quarter" idx="11"/>
          </p:nvPr>
        </p:nvSpPr>
        <p:spPr/>
        <p:txBody>
          <a:bodyPr/>
          <a:lstStyle/>
          <a:p>
            <a:r>
              <a:rPr lang="en-US" smtClean="0"/>
              <a:t>CA AVINASH LALWANI-ONLY FOR EDUCTION PURPOSE</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CBFA66A-CBE2-8E43-B47C-8D6752B09607}" type="datetime1">
              <a:rPr lang="en-IN" smtClean="0"/>
              <a:t>15/04/18</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r>
              <a:rPr lang="en-US" smtClean="0"/>
              <a:t>CA AVINASH LALWANI-ONLY FOR EDUCTION PURPOSE</a:t>
            </a:r>
            <a:endParaRPr lang="en-US"/>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4C0FE88-8E20-EA4B-851D-63469FC0D146}" type="datetime1">
              <a:rPr lang="en-IN" smtClean="0"/>
              <a:t>15/04/18</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6C50AD-FFCF-D749-ACEC-EA5CC658CBF5}" type="datetime1">
              <a:rPr lang="en-IN" smtClean="0"/>
              <a:t>15/04/18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smtClean="0"/>
              <a:t>CA AVINASH LALWANI-ONLY FOR EDUCTION PURPOSE</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xmlns:p14="http://schemas.microsoft.com/office/powerpoint/2010/main">
    <p:wedge/>
  </p:transition>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3276600"/>
          </a:xfrm>
        </p:spPr>
        <p:txBody>
          <a:bodyPr>
            <a:noAutofit/>
          </a:bodyPr>
          <a:lstStyle/>
          <a:p>
            <a:r>
              <a:rPr lang="en-US" sz="6400" dirty="0" smtClean="0">
                <a:solidFill>
                  <a:schemeClr val="tx1"/>
                </a:solidFill>
              </a:rPr>
              <a:t>GST AUDIT-IMPORTANCE OF </a:t>
            </a:r>
            <a:br>
              <a:rPr lang="en-US" sz="6400" dirty="0" smtClean="0">
                <a:solidFill>
                  <a:schemeClr val="tx1"/>
                </a:solidFill>
              </a:rPr>
            </a:br>
            <a:endParaRPr lang="en-US" sz="6400" dirty="0">
              <a:solidFill>
                <a:schemeClr val="tx1"/>
              </a:solidFill>
            </a:endParaRPr>
          </a:p>
        </p:txBody>
      </p:sp>
      <p:sp>
        <p:nvSpPr>
          <p:cNvPr id="3" name="Subtitle 2"/>
          <p:cNvSpPr>
            <a:spLocks noGrp="1"/>
          </p:cNvSpPr>
          <p:nvPr>
            <p:ph type="subTitle" idx="1"/>
          </p:nvPr>
        </p:nvSpPr>
        <p:spPr/>
        <p:txBody>
          <a:bodyPr/>
          <a:lstStyle/>
          <a:p>
            <a:endParaRPr lang="en-US" dirty="0" smtClean="0">
              <a:solidFill>
                <a:schemeClr val="tx1"/>
              </a:solidFill>
            </a:endParaRPr>
          </a:p>
          <a:p>
            <a:r>
              <a:rPr lang="en-US" dirty="0" smtClean="0">
                <a:solidFill>
                  <a:schemeClr val="tx1"/>
                </a:solidFill>
              </a:rPr>
              <a:t>             ACCOUNTS AND RECORDS</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CA AVINASH LALWANI-ONLY FOR EDUCTION PURPOSE</a:t>
            </a:r>
            <a:endParaRPr lang="en-US"/>
          </a:p>
        </p:txBody>
      </p:sp>
    </p:spTree>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152400" y="838200"/>
            <a:ext cx="8153400" cy="6019800"/>
          </a:xfrm>
        </p:spPr>
        <p:txBody>
          <a:bodyPr>
            <a:normAutofit/>
          </a:bodyPr>
          <a:lstStyle/>
          <a:p>
            <a:pPr marL="0" indent="0">
              <a:buNone/>
            </a:pPr>
            <a:r>
              <a:rPr lang="en-US" dirty="0" smtClean="0"/>
              <a:t>                        </a:t>
            </a:r>
            <a:r>
              <a:rPr lang="en-US" dirty="0" smtClean="0">
                <a:solidFill>
                  <a:srgbClr val="FF0000"/>
                </a:solidFill>
              </a:rPr>
              <a:t>GENERAL CHECK LIST  slide 8</a:t>
            </a:r>
          </a:p>
          <a:p>
            <a:r>
              <a:rPr lang="en-US" sz="1800" dirty="0" smtClean="0">
                <a:solidFill>
                  <a:srgbClr val="000000"/>
                </a:solidFill>
              </a:rPr>
              <a:t>If Gross profit is increased then check Raw material </a:t>
            </a:r>
            <a:r>
              <a:rPr lang="en-US" sz="1800" dirty="0" err="1" smtClean="0">
                <a:solidFill>
                  <a:srgbClr val="000000"/>
                </a:solidFill>
              </a:rPr>
              <a:t>cost,Input</a:t>
            </a:r>
            <a:r>
              <a:rPr lang="en-US" sz="1800" dirty="0" smtClean="0">
                <a:solidFill>
                  <a:srgbClr val="000000"/>
                </a:solidFill>
              </a:rPr>
              <a:t> credit ratio pre </a:t>
            </a:r>
            <a:r>
              <a:rPr lang="en-US" sz="1800" dirty="0" err="1" smtClean="0">
                <a:solidFill>
                  <a:srgbClr val="000000"/>
                </a:solidFill>
              </a:rPr>
              <a:t>gst</a:t>
            </a:r>
            <a:r>
              <a:rPr lang="en-US" sz="1800" dirty="0" smtClean="0">
                <a:solidFill>
                  <a:srgbClr val="000000"/>
                </a:solidFill>
              </a:rPr>
              <a:t> and post </a:t>
            </a:r>
            <a:r>
              <a:rPr lang="en-US" sz="1800" dirty="0" err="1" smtClean="0">
                <a:solidFill>
                  <a:srgbClr val="000000"/>
                </a:solidFill>
              </a:rPr>
              <a:t>gst,if</a:t>
            </a:r>
            <a:r>
              <a:rPr lang="en-US" sz="1800" dirty="0" smtClean="0">
                <a:solidFill>
                  <a:srgbClr val="000000"/>
                </a:solidFill>
              </a:rPr>
              <a:t> overall cost is reduced then check-Whether </a:t>
            </a:r>
            <a:r>
              <a:rPr lang="en-US" sz="1800" dirty="0" smtClean="0">
                <a:solidFill>
                  <a:srgbClr val="3366FF"/>
                </a:solidFill>
              </a:rPr>
              <a:t>Anti </a:t>
            </a:r>
            <a:r>
              <a:rPr lang="en-US" sz="1800" dirty="0" err="1" smtClean="0">
                <a:solidFill>
                  <a:srgbClr val="3366FF"/>
                </a:solidFill>
              </a:rPr>
              <a:t>Profitering</a:t>
            </a:r>
            <a:r>
              <a:rPr lang="en-US" sz="1800" dirty="0" smtClean="0">
                <a:solidFill>
                  <a:srgbClr val="3366FF"/>
                </a:solidFill>
              </a:rPr>
              <a:t> </a:t>
            </a:r>
            <a:r>
              <a:rPr lang="en-US" sz="1800" dirty="0" smtClean="0">
                <a:solidFill>
                  <a:srgbClr val="000000"/>
                </a:solidFill>
              </a:rPr>
              <a:t>clause is applicable? </a:t>
            </a:r>
          </a:p>
          <a:p>
            <a:endParaRPr lang="en-US" sz="1800" dirty="0" smtClean="0">
              <a:solidFill>
                <a:srgbClr val="000000"/>
              </a:solidFill>
            </a:endParaRP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028475345"/>
              </p:ext>
            </p:extLst>
          </p:nvPr>
        </p:nvGraphicFramePr>
        <p:xfrm>
          <a:off x="304800" y="2362199"/>
          <a:ext cx="8153400" cy="4587914"/>
        </p:xfrm>
        <a:graphic>
          <a:graphicData uri="http://schemas.openxmlformats.org/drawingml/2006/table">
            <a:tbl>
              <a:tblPr firstRow="1" bandRow="1">
                <a:tableStyleId>{5C22544A-7EE6-4342-B048-85BDC9FD1C3A}</a:tableStyleId>
              </a:tblPr>
              <a:tblGrid>
                <a:gridCol w="2717800"/>
                <a:gridCol w="2717800"/>
                <a:gridCol w="2717800"/>
              </a:tblGrid>
              <a:tr h="311423">
                <a:tc>
                  <a:txBody>
                    <a:bodyPr/>
                    <a:lstStyle/>
                    <a:p>
                      <a:r>
                        <a:rPr lang="en-US" dirty="0" smtClean="0"/>
                        <a:t>PARTICLUARS</a:t>
                      </a:r>
                      <a:endParaRPr lang="en-US" dirty="0"/>
                    </a:p>
                  </a:txBody>
                  <a:tcPr/>
                </a:tc>
                <a:tc>
                  <a:txBody>
                    <a:bodyPr/>
                    <a:lstStyle/>
                    <a:p>
                      <a:r>
                        <a:rPr lang="en-US" dirty="0" smtClean="0"/>
                        <a:t>CURRENT</a:t>
                      </a:r>
                      <a:r>
                        <a:rPr lang="en-US" baseline="0" dirty="0" smtClean="0"/>
                        <a:t> YEAR</a:t>
                      </a:r>
                      <a:endParaRPr lang="en-US" dirty="0"/>
                    </a:p>
                  </a:txBody>
                  <a:tcPr/>
                </a:tc>
                <a:tc>
                  <a:txBody>
                    <a:bodyPr/>
                    <a:lstStyle/>
                    <a:p>
                      <a:r>
                        <a:rPr lang="en-US" dirty="0" smtClean="0"/>
                        <a:t>PREVIOUS YEAR</a:t>
                      </a:r>
                      <a:endParaRPr lang="en-US" dirty="0"/>
                    </a:p>
                  </a:txBody>
                  <a:tcPr/>
                </a:tc>
              </a:tr>
              <a:tr h="470477">
                <a:tc>
                  <a:txBody>
                    <a:bodyPr/>
                    <a:lstStyle/>
                    <a:p>
                      <a:r>
                        <a:rPr lang="en-US" dirty="0" smtClean="0"/>
                        <a:t>Sale</a:t>
                      </a:r>
                      <a:r>
                        <a:rPr lang="en-US" baseline="0" dirty="0" smtClean="0"/>
                        <a:t> Price Per Unit</a:t>
                      </a:r>
                      <a:endParaRPr lang="en-US" dirty="0"/>
                    </a:p>
                  </a:txBody>
                  <a:tcPr/>
                </a:tc>
                <a:tc>
                  <a:txBody>
                    <a:bodyPr/>
                    <a:lstStyle/>
                    <a:p>
                      <a:endParaRPr lang="en-US" dirty="0"/>
                    </a:p>
                  </a:txBody>
                  <a:tcPr/>
                </a:tc>
                <a:tc>
                  <a:txBody>
                    <a:bodyPr/>
                    <a:lstStyle/>
                    <a:p>
                      <a:endParaRPr lang="en-US"/>
                    </a:p>
                  </a:txBody>
                  <a:tcPr/>
                </a:tc>
              </a:tr>
              <a:tr h="544991">
                <a:tc>
                  <a:txBody>
                    <a:bodyPr/>
                    <a:lstStyle/>
                    <a:p>
                      <a:r>
                        <a:rPr lang="en-US" dirty="0" smtClean="0"/>
                        <a:t>Total</a:t>
                      </a:r>
                      <a:r>
                        <a:rPr lang="en-US" baseline="0" dirty="0" smtClean="0"/>
                        <a:t> </a:t>
                      </a:r>
                      <a:r>
                        <a:rPr lang="en-US" dirty="0" smtClean="0"/>
                        <a:t>Raw</a:t>
                      </a:r>
                      <a:r>
                        <a:rPr lang="en-US" baseline="0" dirty="0" smtClean="0"/>
                        <a:t> Material cost per unit</a:t>
                      </a:r>
                      <a:endParaRPr lang="en-US" dirty="0"/>
                    </a:p>
                  </a:txBody>
                  <a:tcPr/>
                </a:tc>
                <a:tc>
                  <a:txBody>
                    <a:bodyPr/>
                    <a:lstStyle/>
                    <a:p>
                      <a:endParaRPr lang="en-US" dirty="0"/>
                    </a:p>
                  </a:txBody>
                  <a:tcPr/>
                </a:tc>
                <a:tc>
                  <a:txBody>
                    <a:bodyPr/>
                    <a:lstStyle/>
                    <a:p>
                      <a:endParaRPr lang="en-US" dirty="0"/>
                    </a:p>
                  </a:txBody>
                  <a:tcPr/>
                </a:tc>
              </a:tr>
              <a:tr h="7785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of Raw material cost to sale per unit</a:t>
                      </a:r>
                      <a:endParaRPr lang="en-US" dirty="0" smtClean="0"/>
                    </a:p>
                    <a:p>
                      <a:endParaRPr lang="en-US" dirty="0"/>
                    </a:p>
                  </a:txBody>
                  <a:tcPr/>
                </a:tc>
                <a:tc>
                  <a:txBody>
                    <a:bodyPr/>
                    <a:lstStyle/>
                    <a:p>
                      <a:endParaRPr lang="en-US" dirty="0"/>
                    </a:p>
                  </a:txBody>
                  <a:tcPr/>
                </a:tc>
                <a:tc>
                  <a:txBody>
                    <a:bodyPr/>
                    <a:lstStyle/>
                    <a:p>
                      <a:endParaRPr lang="en-US" dirty="0"/>
                    </a:p>
                  </a:txBody>
                  <a:tcPr/>
                </a:tc>
              </a:tr>
              <a:tr h="778559">
                <a:tc>
                  <a:txBody>
                    <a:bodyPr/>
                    <a:lstStyle/>
                    <a:p>
                      <a:r>
                        <a:rPr lang="en-US" baseline="0" dirty="0" smtClean="0"/>
                        <a:t>Total Input Tax Credit available for Turnover</a:t>
                      </a:r>
                      <a:endParaRPr lang="en-US" dirty="0"/>
                    </a:p>
                  </a:txBody>
                  <a:tcPr/>
                </a:tc>
                <a:tc>
                  <a:txBody>
                    <a:bodyPr/>
                    <a:lstStyle/>
                    <a:p>
                      <a:endParaRPr lang="en-US" dirty="0"/>
                    </a:p>
                  </a:txBody>
                  <a:tcPr/>
                </a:tc>
                <a:tc>
                  <a:txBody>
                    <a:bodyPr/>
                    <a:lstStyle/>
                    <a:p>
                      <a:endParaRPr lang="en-US" dirty="0"/>
                    </a:p>
                  </a:txBody>
                  <a:tcPr/>
                </a:tc>
              </a:tr>
              <a:tr h="778559">
                <a:tc>
                  <a:txBody>
                    <a:bodyPr/>
                    <a:lstStyle/>
                    <a:p>
                      <a:r>
                        <a:rPr lang="en-US" dirty="0" smtClean="0"/>
                        <a:t>Turnover</a:t>
                      </a:r>
                      <a:r>
                        <a:rPr lang="en-US" baseline="0" dirty="0" smtClean="0"/>
                        <a:t> during the year</a:t>
                      </a:r>
                      <a:endParaRPr lang="en-US" dirty="0"/>
                    </a:p>
                  </a:txBody>
                  <a:tcPr/>
                </a:tc>
                <a:tc>
                  <a:txBody>
                    <a:bodyPr/>
                    <a:lstStyle/>
                    <a:p>
                      <a:endParaRPr lang="en-US" dirty="0"/>
                    </a:p>
                  </a:txBody>
                  <a:tcPr/>
                </a:tc>
                <a:tc>
                  <a:txBody>
                    <a:bodyPr/>
                    <a:lstStyle/>
                    <a:p>
                      <a:endParaRPr lang="en-US" dirty="0"/>
                    </a:p>
                  </a:txBody>
                  <a:tcPr/>
                </a:tc>
              </a:tr>
              <a:tr h="544991">
                <a:tc>
                  <a:txBody>
                    <a:bodyPr/>
                    <a:lstStyle/>
                    <a:p>
                      <a:r>
                        <a:rPr lang="en-US" dirty="0" smtClean="0"/>
                        <a:t>%</a:t>
                      </a:r>
                      <a:r>
                        <a:rPr lang="en-US" baseline="0" dirty="0" smtClean="0"/>
                        <a:t> Input tax credit of turnover</a:t>
                      </a:r>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86100727"/>
      </p:ext>
    </p:extLst>
  </p:cSld>
  <p:clrMapOvr>
    <a:masterClrMapping/>
  </p:clrMapOvr>
  <p:transition xmlns:p14="http://schemas.microsoft.com/office/powerpoint/2010/main">
    <p:wedge/>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43535"/>
          </a:xfrm>
        </p:spPr>
        <p:txBody>
          <a:bodyPr>
            <a:normAutofit fontScale="90000"/>
          </a:bodyPr>
          <a:lstStyle/>
          <a:p>
            <a:pPr algn="ctr"/>
            <a:r>
              <a:rPr lang="en-US" sz="2400" b="1" dirty="0" smtClean="0"/>
              <a:t>Few point for discussion in respect of Blocked Credit-</a:t>
            </a:r>
            <a:br>
              <a:rPr lang="en-US" sz="2400" b="1" dirty="0" smtClean="0"/>
            </a:br>
            <a:r>
              <a:rPr lang="en-US" sz="2400" b="1" dirty="0" smtClean="0"/>
              <a:t>(1)Natural </a:t>
            </a:r>
            <a:r>
              <a:rPr lang="en-US" sz="2400" b="1" dirty="0"/>
              <a:t>losses </a:t>
            </a:r>
            <a:r>
              <a:rPr lang="en-US" sz="2400" dirty="0" smtClean="0"/>
              <a:t>-sec 17(5)(h)</a:t>
            </a:r>
            <a:endParaRPr lang="en-US" sz="2400" dirty="0"/>
          </a:p>
        </p:txBody>
      </p:sp>
      <p:sp>
        <p:nvSpPr>
          <p:cNvPr id="3" name="Content Placeholder 2"/>
          <p:cNvSpPr>
            <a:spLocks noGrp="1"/>
          </p:cNvSpPr>
          <p:nvPr>
            <p:ph idx="1"/>
          </p:nvPr>
        </p:nvSpPr>
        <p:spPr>
          <a:xfrm>
            <a:off x="628650" y="1361655"/>
            <a:ext cx="7886700" cy="5496345"/>
          </a:xfrm>
        </p:spPr>
        <p:txBody>
          <a:bodyPr>
            <a:normAutofit fontScale="92500"/>
          </a:bodyPr>
          <a:lstStyle/>
          <a:p>
            <a:r>
              <a:rPr lang="en-US" dirty="0" smtClean="0"/>
              <a:t> </a:t>
            </a:r>
            <a:r>
              <a:rPr lang="en-US" dirty="0"/>
              <a:t>whether ITC is available to the extent of normal /natural losses which is caused due to handling, process, evaporation or other uses of inputs. A doubt is arisen because 􏰄section 17(5)(h) provides </a:t>
            </a:r>
            <a:r>
              <a:rPr lang="en-US" dirty="0" err="1"/>
              <a:t>thta</a:t>
            </a:r>
            <a:r>
              <a:rPr lang="en-US" dirty="0"/>
              <a:t> ITC is not available to the extent of goods lost, stolen, destroyed, written off. The view in this respect is the natural losses of these nature are part of the manufacturing, handling or process losses and they need to be distinguished from goods lost or destroyed by say fire, accidental loss etc. It appears the intention is to disallow ITC where it is not resulting into output tax liability. However, the natural losses of the types discussed herein are the losses normally occurs and they are factored in the pricing of the output. These losses are inevitable in the manufacture / handling of goods and ITC should not/can’t be reduced on this account. </a:t>
            </a:r>
          </a:p>
          <a:p>
            <a:endParaRPr lang="en-US" dirty="0"/>
          </a:p>
        </p:txBody>
      </p:sp>
    </p:spTree>
    <p:extLst>
      <p:ext uri="{BB962C8B-B14F-4D97-AF65-F5344CB8AC3E}">
        <p14:creationId xmlns:p14="http://schemas.microsoft.com/office/powerpoint/2010/main" val="2279251897"/>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88327"/>
          </a:xfrm>
        </p:spPr>
        <p:txBody>
          <a:bodyPr>
            <a:normAutofit fontScale="90000"/>
          </a:bodyPr>
          <a:lstStyle/>
          <a:p>
            <a:r>
              <a:rPr lang="en-US" sz="2400" b="1" dirty="0"/>
              <a:t>Few point for discussion in respect of Blocked Credit-</a:t>
            </a:r>
            <a:br>
              <a:rPr lang="en-US" sz="2400" b="1" dirty="0"/>
            </a:br>
            <a:r>
              <a:rPr lang="en-US" sz="2400" b="1" dirty="0" smtClean="0"/>
              <a:t> Repair Expenditure-17(5)-(c) and (d)</a:t>
            </a:r>
            <a:endParaRPr lang="en-US" sz="2400" dirty="0"/>
          </a:p>
        </p:txBody>
      </p:sp>
      <p:sp>
        <p:nvSpPr>
          <p:cNvPr id="3" name="Content Placeholder 2"/>
          <p:cNvSpPr>
            <a:spLocks noGrp="1"/>
          </p:cNvSpPr>
          <p:nvPr>
            <p:ph idx="1"/>
          </p:nvPr>
        </p:nvSpPr>
        <p:spPr/>
        <p:txBody>
          <a:bodyPr>
            <a:normAutofit fontScale="77500" lnSpcReduction="20000"/>
          </a:bodyPr>
          <a:lstStyle/>
          <a:p>
            <a:r>
              <a:rPr lang="en-US" dirty="0"/>
              <a:t>􏰾</a:t>
            </a:r>
            <a:r>
              <a:rPr lang="en-US" dirty="0">
                <a:solidFill>
                  <a:srgbClr val="FF0000"/>
                </a:solidFill>
              </a:rPr>
              <a:t>Explanation</a:t>
            </a:r>
            <a:r>
              <a:rPr lang="en-US" dirty="0"/>
              <a:t> </a:t>
            </a:r>
            <a:r>
              <a:rPr lang="en-US" dirty="0" smtClean="0"/>
              <a:t>to 17</a:t>
            </a:r>
            <a:r>
              <a:rPr lang="en-US" dirty="0"/>
              <a:t>(5) © and (d)- The explanations state that the word ‘construction’ would include reconstruction, renovation, addition or alteration, repairs, to the extent of </a:t>
            </a:r>
            <a:r>
              <a:rPr lang="en-US" dirty="0" err="1"/>
              <a:t>capitalisation</a:t>
            </a:r>
            <a:r>
              <a:rPr lang="en-US" dirty="0"/>
              <a:t> to the said immovable properties. Therefore, a question would arise in respect of repairs which are debited to profit and loss account and not capitalized on the said immovable property</a:t>
            </a:r>
          </a:p>
          <a:p>
            <a:r>
              <a:rPr lang="en-US" dirty="0" smtClean="0">
                <a:solidFill>
                  <a:srgbClr val="FF0000"/>
                </a:solidFill>
              </a:rPr>
              <a:t>Repair Expenditure</a:t>
            </a:r>
            <a:r>
              <a:rPr lang="en-US" dirty="0" smtClean="0"/>
              <a:t>:-A </a:t>
            </a:r>
            <a:r>
              <a:rPr lang="en-US" dirty="0"/>
              <a:t>plain reading us to conclusion that ITC in such cases is allowable. Further, the term ‘construction’ means to bring in existence. Therefore, repairs not bringing enduring benefits would not mean bringing into existence new but would mean mending and therefore would qualify for ITC. </a:t>
            </a:r>
            <a:endParaRPr lang="en-US" dirty="0" smtClean="0"/>
          </a:p>
          <a:p>
            <a:r>
              <a:rPr lang="en-US" dirty="0" smtClean="0">
                <a:solidFill>
                  <a:srgbClr val="FF0000"/>
                </a:solidFill>
              </a:rPr>
              <a:t>Cement and Steel used in Plant and </a:t>
            </a:r>
            <a:r>
              <a:rPr lang="en-US" dirty="0" err="1" smtClean="0">
                <a:solidFill>
                  <a:srgbClr val="FF0000"/>
                </a:solidFill>
              </a:rPr>
              <a:t>machinery</a:t>
            </a:r>
            <a:r>
              <a:rPr lang="en-US" dirty="0" err="1" smtClean="0"/>
              <a:t>:</a:t>
            </a:r>
            <a:r>
              <a:rPr lang="en-US" dirty="0" err="1"/>
              <a:t>cement</a:t>
            </a:r>
            <a:r>
              <a:rPr lang="en-US" dirty="0"/>
              <a:t> and steel which is used for creating RCC platform for installation of plant and machinery would qualify for ITC. Surely, cement and still used for construction of factory building would not be allowed ITC </a:t>
            </a:r>
            <a:r>
              <a:rPr lang="en-US" dirty="0" smtClean="0"/>
              <a:t>(</a:t>
            </a:r>
            <a:r>
              <a:rPr lang="en-US" dirty="0" smtClean="0">
                <a:solidFill>
                  <a:srgbClr val="FF0000"/>
                </a:solidFill>
              </a:rPr>
              <a:t>As per Explanation u/s 17(5)-Plant and machinery </a:t>
            </a:r>
            <a:r>
              <a:rPr lang="en-US" dirty="0" err="1" smtClean="0">
                <a:solidFill>
                  <a:srgbClr val="FF0000"/>
                </a:solidFill>
              </a:rPr>
              <a:t>inclused</a:t>
            </a:r>
            <a:r>
              <a:rPr lang="en-US" dirty="0" smtClean="0">
                <a:solidFill>
                  <a:srgbClr val="FF0000"/>
                </a:solidFill>
              </a:rPr>
              <a:t> </a:t>
            </a:r>
            <a:r>
              <a:rPr lang="en-US" dirty="0" err="1" smtClean="0">
                <a:solidFill>
                  <a:srgbClr val="FF0000"/>
                </a:solidFill>
              </a:rPr>
              <a:t>Founation</a:t>
            </a:r>
            <a:r>
              <a:rPr lang="en-US" dirty="0" smtClean="0">
                <a:solidFill>
                  <a:srgbClr val="FF0000"/>
                </a:solidFill>
              </a:rPr>
              <a:t> and Structural supports)</a:t>
            </a:r>
            <a:endParaRPr lang="en-US" dirty="0">
              <a:solidFill>
                <a:srgbClr val="FF0000"/>
              </a:solidFill>
            </a:endParaRPr>
          </a:p>
          <a:p>
            <a:endParaRPr lang="en-US" dirty="0"/>
          </a:p>
          <a:p>
            <a:endParaRPr lang="en-US" dirty="0"/>
          </a:p>
        </p:txBody>
      </p:sp>
    </p:spTree>
    <p:extLst>
      <p:ext uri="{BB962C8B-B14F-4D97-AF65-F5344CB8AC3E}">
        <p14:creationId xmlns:p14="http://schemas.microsoft.com/office/powerpoint/2010/main" val="2171781383"/>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10079"/>
            <a:ext cx="7886700" cy="1205057"/>
          </a:xfrm>
        </p:spPr>
        <p:txBody>
          <a:bodyPr>
            <a:normAutofit fontScale="90000"/>
          </a:bodyPr>
          <a:lstStyle/>
          <a:p>
            <a:r>
              <a:rPr lang="en-US" sz="2400" b="1" dirty="0"/>
              <a:t>Few point for discussion in respect of Blocked Credit-</a:t>
            </a:r>
            <a:br>
              <a:rPr lang="en-US" sz="2400" b="1" dirty="0"/>
            </a:br>
            <a:r>
              <a:rPr lang="en-US" sz="2400" b="1" dirty="0"/>
              <a:t> </a:t>
            </a:r>
            <a:r>
              <a:rPr lang="en-US" sz="2400" b="1" dirty="0" smtClean="0"/>
              <a:t>Expenses related to </a:t>
            </a:r>
            <a:r>
              <a:rPr lang="en-US" sz="2400" b="1" dirty="0" err="1" smtClean="0"/>
              <a:t>Employess</a:t>
            </a:r>
            <a:r>
              <a:rPr lang="en-US" sz="2400" b="1" dirty="0" smtClean="0"/>
              <a:t> </a:t>
            </a:r>
            <a:r>
              <a:rPr lang="en-US" sz="2400" b="1" dirty="0"/>
              <a:t>Expenditure-17(5)-</a:t>
            </a:r>
            <a:r>
              <a:rPr lang="en-US" sz="2400" b="1" dirty="0" smtClean="0"/>
              <a:t>(b) </a:t>
            </a:r>
            <a:endParaRPr lang="en-US" sz="2400" dirty="0"/>
          </a:p>
        </p:txBody>
      </p:sp>
      <p:sp>
        <p:nvSpPr>
          <p:cNvPr id="3" name="Content Placeholder 2"/>
          <p:cNvSpPr>
            <a:spLocks noGrp="1"/>
          </p:cNvSpPr>
          <p:nvPr>
            <p:ph idx="1"/>
          </p:nvPr>
        </p:nvSpPr>
        <p:spPr>
          <a:xfrm>
            <a:off x="628650" y="1810326"/>
            <a:ext cx="7886700" cy="4351338"/>
          </a:xfrm>
        </p:spPr>
        <p:txBody>
          <a:bodyPr>
            <a:normAutofit fontScale="92500" lnSpcReduction="20000"/>
          </a:bodyPr>
          <a:lstStyle/>
          <a:p>
            <a:pPr lvl="0"/>
            <a:r>
              <a:rPr lang="en-US" dirty="0"/>
              <a:t> Section 17(5)(b)(</a:t>
            </a:r>
            <a:r>
              <a:rPr lang="en-US" dirty="0" err="1"/>
              <a:t>i</a:t>
            </a:r>
            <a:r>
              <a:rPr lang="en-US" dirty="0"/>
              <a:t>) </a:t>
            </a:r>
            <a:r>
              <a:rPr lang="en-US" dirty="0">
                <a:solidFill>
                  <a:srgbClr val="FF0000"/>
                </a:solidFill>
              </a:rPr>
              <a:t>Food Facility to employees</a:t>
            </a:r>
            <a:r>
              <a:rPr lang="en-US" dirty="0"/>
              <a:t>:- if these services are for self- consumption by the taxable person and/or employees, the ITC is not allowable. E.g., Input tax paid on food and beverages served to the  employee in the office would not be allowable as ITC.  </a:t>
            </a:r>
          </a:p>
          <a:p>
            <a:pPr lvl="0"/>
            <a:r>
              <a:rPr lang="en-US" dirty="0"/>
              <a:t>Section 17(5)(b)(iii)-</a:t>
            </a:r>
            <a:r>
              <a:rPr lang="en-US" dirty="0">
                <a:solidFill>
                  <a:srgbClr val="FF0000"/>
                </a:solidFill>
              </a:rPr>
              <a:t>Accident Workman Insurance </a:t>
            </a:r>
            <a:r>
              <a:rPr lang="en-US" dirty="0"/>
              <a:t>Policy:-ITC will not be allowed unless the Government has notified such services as an obligation for an employer to provide to its employee under any law. E.g. Accident, Workmen’s’ Compensation Policy taken for the benefit of workers of the factory would be eligible for claim of ITC provided such a policy is taken out by the employer as per the provisions of/obligation under statutory enactment e.g., Factories Act. </a:t>
            </a:r>
          </a:p>
        </p:txBody>
      </p:sp>
    </p:spTree>
    <p:extLst>
      <p:ext uri="{BB962C8B-B14F-4D97-AF65-F5344CB8AC3E}">
        <p14:creationId xmlns:p14="http://schemas.microsoft.com/office/powerpoint/2010/main" val="787571571"/>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14194"/>
            <a:ext cx="7886700" cy="1178061"/>
          </a:xfrm>
        </p:spPr>
        <p:txBody>
          <a:bodyPr>
            <a:normAutofit/>
          </a:bodyPr>
          <a:lstStyle/>
          <a:p>
            <a:r>
              <a:rPr lang="en-US" dirty="0" err="1" smtClean="0"/>
              <a:t>Corproate</a:t>
            </a:r>
            <a:r>
              <a:rPr lang="en-US" dirty="0" smtClean="0"/>
              <a:t> Social Responsibility-CSR-slide 1</a:t>
            </a:r>
            <a:endParaRPr lang="en-US" dirty="0"/>
          </a:p>
        </p:txBody>
      </p:sp>
      <p:sp>
        <p:nvSpPr>
          <p:cNvPr id="3" name="Content Placeholder 2"/>
          <p:cNvSpPr>
            <a:spLocks noGrp="1"/>
          </p:cNvSpPr>
          <p:nvPr>
            <p:ph idx="1"/>
          </p:nvPr>
        </p:nvSpPr>
        <p:spPr>
          <a:xfrm>
            <a:off x="628650" y="1346357"/>
            <a:ext cx="7886700" cy="4830607"/>
          </a:xfrm>
        </p:spPr>
        <p:txBody>
          <a:bodyPr>
            <a:normAutofit fontScale="92500" lnSpcReduction="10000"/>
          </a:bodyPr>
          <a:lstStyle/>
          <a:p>
            <a:r>
              <a:rPr lang="en-US" dirty="0"/>
              <a:t>CSR activities are undertaken by the corporates as an obligation under the provisions of  The Companies Act 2013</a:t>
            </a:r>
          </a:p>
          <a:p>
            <a:r>
              <a:rPr lang="en-US" dirty="0"/>
              <a:t>As a part of CSR initiative; company undertakes various projects involving e.g., distribution of medical aid, food for needy, medical facilities, conducting  health, safety related awareness </a:t>
            </a:r>
            <a:r>
              <a:rPr lang="en-US" dirty="0" err="1"/>
              <a:t>programmes</a:t>
            </a:r>
            <a:r>
              <a:rPr lang="en-US" dirty="0"/>
              <a:t>, construction of toilet blocks in rural India etc. This expenditure is debited in the books of account as CSR expenditure. The provisions under the Company’s Act provide that the activities undertaken as part of CSR can not be related to the business of the company is operational. E.g. a pharmaceutical company cannot distribute free medicine manufactured by them and promote the brand in the process and claim as CSR activity</a:t>
            </a:r>
            <a:r>
              <a:rPr lang="en-US" dirty="0" smtClean="0"/>
              <a:t>.</a:t>
            </a:r>
            <a:endParaRPr lang="en-US" dirty="0"/>
          </a:p>
        </p:txBody>
      </p:sp>
    </p:spTree>
    <p:extLst>
      <p:ext uri="{BB962C8B-B14F-4D97-AF65-F5344CB8AC3E}">
        <p14:creationId xmlns:p14="http://schemas.microsoft.com/office/powerpoint/2010/main" val="2387084059"/>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Corproate</a:t>
            </a:r>
            <a:r>
              <a:rPr lang="en-US" sz="3200" dirty="0" smtClean="0"/>
              <a:t> Social Responsibility-CSR-slide 2</a:t>
            </a:r>
            <a:endParaRPr lang="en-US" sz="3200" dirty="0"/>
          </a:p>
        </p:txBody>
      </p:sp>
      <p:sp>
        <p:nvSpPr>
          <p:cNvPr id="3" name="Content Placeholder 2"/>
          <p:cNvSpPr>
            <a:spLocks noGrp="1"/>
          </p:cNvSpPr>
          <p:nvPr>
            <p:ph idx="1"/>
          </p:nvPr>
        </p:nvSpPr>
        <p:spPr>
          <a:xfrm>
            <a:off x="628650" y="1346357"/>
            <a:ext cx="7886700" cy="4830607"/>
          </a:xfrm>
        </p:spPr>
        <p:txBody>
          <a:bodyPr>
            <a:normAutofit lnSpcReduction="10000"/>
          </a:bodyPr>
          <a:lstStyle/>
          <a:p>
            <a:r>
              <a:rPr lang="en-US" dirty="0" smtClean="0">
                <a:solidFill>
                  <a:srgbClr val="FF0000"/>
                </a:solidFill>
              </a:rPr>
              <a:t>Question </a:t>
            </a:r>
            <a:r>
              <a:rPr lang="en-US" dirty="0"/>
              <a:t>:-Whether CSR expenditure can be termed as ‘in the course of or in the furtherance of business’?</a:t>
            </a:r>
          </a:p>
          <a:p>
            <a:r>
              <a:rPr lang="en-US" dirty="0">
                <a:solidFill>
                  <a:srgbClr val="FF0000"/>
                </a:solidFill>
              </a:rPr>
              <a:t>View:- </a:t>
            </a:r>
            <a:r>
              <a:rPr lang="en-US" dirty="0"/>
              <a:t>Since the activities are mandated under the statute The Company’s Act 2013, a corporate is obliged to carry out the same otherwise it may be subjected to penal provisions under the said statute. Therefore, in my view it can be stated that expenditure on CSR is in the nature of expenses ‘in the course of business’. Admittedly, this expenditure is not for ‘furtherance of business’. Therefore, view prevailing is ITC is available on the input tax paid on the inward supply of goods and services subject to other provisions of Section 17.</a:t>
            </a:r>
          </a:p>
          <a:p>
            <a:endParaRPr lang="en-US" dirty="0"/>
          </a:p>
        </p:txBody>
      </p:sp>
    </p:spTree>
    <p:extLst>
      <p:ext uri="{BB962C8B-B14F-4D97-AF65-F5344CB8AC3E}">
        <p14:creationId xmlns:p14="http://schemas.microsoft.com/office/powerpoint/2010/main" val="2422637279"/>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Complied by:-</a:t>
            </a:r>
            <a:endParaRPr lang="en-US"/>
          </a:p>
        </p:txBody>
      </p:sp>
      <p:sp>
        <p:nvSpPr>
          <p:cNvPr id="3" name="Content Placeholder 2"/>
          <p:cNvSpPr>
            <a:spLocks noGrp="1"/>
          </p:cNvSpPr>
          <p:nvPr>
            <p:ph sz="quarter" idx="1"/>
          </p:nvPr>
        </p:nvSpPr>
        <p:spPr/>
        <p:txBody>
          <a:bodyPr>
            <a:normAutofit/>
          </a:bodyPr>
          <a:lstStyle/>
          <a:p>
            <a:pPr algn="ctr"/>
            <a:r>
              <a:rPr lang="en-US" sz="3600" i="1" dirty="0" smtClean="0">
                <a:solidFill>
                  <a:srgbClr val="FF0000"/>
                </a:solidFill>
              </a:rPr>
              <a:t>CA AVINASH LALWANI</a:t>
            </a:r>
          </a:p>
          <a:p>
            <a:pPr algn="ctr"/>
            <a:r>
              <a:rPr lang="en-US" sz="3600" i="1" dirty="0" smtClean="0">
                <a:solidFill>
                  <a:srgbClr val="FF0000"/>
                </a:solidFill>
              </a:rPr>
              <a:t>09821118801</a:t>
            </a:r>
          </a:p>
          <a:p>
            <a:pPr algn="ctr"/>
            <a:r>
              <a:rPr lang="en-US" sz="3600" i="1" dirty="0" err="1" smtClean="0">
                <a:solidFill>
                  <a:srgbClr val="FF0000"/>
                </a:solidFill>
              </a:rPr>
              <a:t>adlalwanica@gmail.com</a:t>
            </a:r>
            <a:endParaRPr lang="en-US" sz="3600" i="1" dirty="0">
              <a:solidFill>
                <a:srgbClr val="FF0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71504498"/>
      </p:ext>
    </p:extLst>
  </p:cSld>
  <p:clrMapOvr>
    <a:masterClrMapping/>
  </p:clrMapOvr>
  <p:transition xmlns:p14="http://schemas.microsoft.com/office/powerpoint/2010/mai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106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fontScale="92500" lnSpcReduction="20000"/>
          </a:bodyPr>
          <a:lstStyle/>
          <a:p>
            <a:pPr algn="ctr"/>
            <a:r>
              <a:rPr lang="en-US" dirty="0">
                <a:solidFill>
                  <a:srgbClr val="FF0000"/>
                </a:solidFill>
              </a:rPr>
              <a:t>GENERAL CHECK LIST  slide </a:t>
            </a:r>
            <a:r>
              <a:rPr lang="en-US" dirty="0" smtClean="0">
                <a:solidFill>
                  <a:srgbClr val="FF0000"/>
                </a:solidFill>
              </a:rPr>
              <a:t>9</a:t>
            </a:r>
          </a:p>
          <a:p>
            <a:pPr algn="ctr"/>
            <a:r>
              <a:rPr lang="en-US" dirty="0" smtClean="0">
                <a:solidFill>
                  <a:srgbClr val="0000FF"/>
                </a:solidFill>
              </a:rPr>
              <a:t>New ITR A.Y.-2018-19 Information</a:t>
            </a:r>
          </a:p>
          <a:p>
            <a:r>
              <a:rPr lang="en-US" dirty="0" smtClean="0">
                <a:solidFill>
                  <a:srgbClr val="0000FF"/>
                </a:solidFill>
              </a:rPr>
              <a:t>(</a:t>
            </a:r>
            <a:r>
              <a:rPr lang="en-US" dirty="0" smtClean="0">
                <a:solidFill>
                  <a:srgbClr val="FF0000"/>
                </a:solidFill>
              </a:rPr>
              <a:t>1) Information regarding Turnover/Gross Receipt reported for GST</a:t>
            </a:r>
          </a:p>
          <a:p>
            <a:pPr marL="0" indent="0">
              <a:buNone/>
            </a:pPr>
            <a:r>
              <a:rPr lang="en-US" dirty="0">
                <a:solidFill>
                  <a:srgbClr val="FF0000"/>
                </a:solidFill>
              </a:rPr>
              <a:t> </a:t>
            </a:r>
            <a:r>
              <a:rPr lang="en-US" dirty="0" smtClean="0">
                <a:solidFill>
                  <a:srgbClr val="FF0000"/>
                </a:solidFill>
              </a:rPr>
              <a:t>   </a:t>
            </a:r>
            <a:r>
              <a:rPr lang="en-US" dirty="0" smtClean="0"/>
              <a:t>(a) GSTR Number</a:t>
            </a:r>
          </a:p>
          <a:p>
            <a:pPr marL="0" indent="0">
              <a:buNone/>
            </a:pPr>
            <a:r>
              <a:rPr lang="en-US" dirty="0"/>
              <a:t> </a:t>
            </a:r>
            <a:r>
              <a:rPr lang="en-US" dirty="0" smtClean="0"/>
              <a:t>   (b) Yearly Amount of </a:t>
            </a:r>
            <a:r>
              <a:rPr lang="en-US" dirty="0" err="1" smtClean="0"/>
              <a:t>Turover</a:t>
            </a:r>
            <a:r>
              <a:rPr lang="en-US" dirty="0" smtClean="0"/>
              <a:t>/Gross Receipt as per </a:t>
            </a:r>
          </a:p>
          <a:p>
            <a:pPr marL="0" indent="0">
              <a:buNone/>
            </a:pPr>
            <a:r>
              <a:rPr lang="en-US" dirty="0"/>
              <a:t> </a:t>
            </a:r>
            <a:r>
              <a:rPr lang="en-US" dirty="0" smtClean="0"/>
              <a:t>        CGST Returns </a:t>
            </a:r>
            <a:r>
              <a:rPr lang="en-US" dirty="0" smtClean="0">
                <a:solidFill>
                  <a:srgbClr val="008000"/>
                </a:solidFill>
              </a:rPr>
              <a:t>filed</a:t>
            </a:r>
            <a:r>
              <a:rPr lang="en-US" dirty="0" smtClean="0">
                <a:solidFill>
                  <a:srgbClr val="FF0000"/>
                </a:solidFill>
              </a:rPr>
              <a:t>-</a:t>
            </a:r>
            <a:r>
              <a:rPr lang="en-US" sz="2800" dirty="0" smtClean="0">
                <a:solidFill>
                  <a:srgbClr val="FF0000"/>
                </a:solidFill>
              </a:rPr>
              <a:t>if not filed  ?</a:t>
            </a:r>
          </a:p>
          <a:p>
            <a:pPr marL="0" indent="0" algn="just">
              <a:buNone/>
            </a:pPr>
            <a:r>
              <a:rPr lang="en-US" sz="2800" dirty="0">
                <a:solidFill>
                  <a:srgbClr val="FF0000"/>
                </a:solidFill>
              </a:rPr>
              <a:t> </a:t>
            </a:r>
            <a:r>
              <a:rPr lang="en-US" sz="2800" dirty="0" smtClean="0">
                <a:solidFill>
                  <a:srgbClr val="FF0000"/>
                </a:solidFill>
              </a:rPr>
              <a:t>(2) </a:t>
            </a:r>
            <a:r>
              <a:rPr lang="en-US" sz="2800" dirty="0" err="1" smtClean="0">
                <a:solidFill>
                  <a:srgbClr val="FF0000"/>
                </a:solidFill>
              </a:rPr>
              <a:t>Shedule</a:t>
            </a:r>
            <a:r>
              <a:rPr lang="en-US" sz="2800" dirty="0" smtClean="0">
                <a:solidFill>
                  <a:srgbClr val="FF0000"/>
                </a:solidFill>
              </a:rPr>
              <a:t> of GST-Break up of total expenditure with entities registered or not </a:t>
            </a:r>
            <a:r>
              <a:rPr lang="en-US" sz="2800" dirty="0" err="1" smtClean="0">
                <a:solidFill>
                  <a:srgbClr val="FF0000"/>
                </a:solidFill>
              </a:rPr>
              <a:t>regsitered</a:t>
            </a:r>
            <a:r>
              <a:rPr lang="en-US" sz="2800" dirty="0" smtClean="0">
                <a:solidFill>
                  <a:srgbClr val="FF0000"/>
                </a:solidFill>
              </a:rPr>
              <a:t>  under the GST(Details in respect of expenditure on or after 01 </a:t>
            </a:r>
            <a:r>
              <a:rPr lang="en-US" sz="2800" dirty="0" err="1" smtClean="0">
                <a:solidFill>
                  <a:srgbClr val="FF0000"/>
                </a:solidFill>
              </a:rPr>
              <a:t>st</a:t>
            </a:r>
            <a:r>
              <a:rPr lang="en-US" sz="2800" dirty="0" smtClean="0">
                <a:solidFill>
                  <a:srgbClr val="FF0000"/>
                </a:solidFill>
              </a:rPr>
              <a:t> </a:t>
            </a:r>
            <a:r>
              <a:rPr lang="en-US" sz="2800" dirty="0" err="1" smtClean="0">
                <a:solidFill>
                  <a:srgbClr val="FF0000"/>
                </a:solidFill>
              </a:rPr>
              <a:t>july</a:t>
            </a:r>
            <a:r>
              <a:rPr lang="en-US" sz="2800" dirty="0" smtClean="0">
                <a:solidFill>
                  <a:srgbClr val="FF0000"/>
                </a:solidFill>
              </a:rPr>
              <a:t> 2017 to be filled up by the </a:t>
            </a:r>
            <a:r>
              <a:rPr lang="en-US" sz="2800" dirty="0" err="1" smtClean="0">
                <a:solidFill>
                  <a:srgbClr val="FF0000"/>
                </a:solidFill>
              </a:rPr>
              <a:t>assessee</a:t>
            </a:r>
            <a:r>
              <a:rPr lang="en-US" sz="2800" dirty="0" smtClean="0">
                <a:solidFill>
                  <a:srgbClr val="FF0000"/>
                </a:solidFill>
              </a:rPr>
              <a:t> </a:t>
            </a:r>
            <a:r>
              <a:rPr lang="en-US" sz="2800" dirty="0" smtClean="0">
                <a:solidFill>
                  <a:srgbClr val="0000FF"/>
                </a:solidFill>
              </a:rPr>
              <a:t>who is not liable to get audited u/s 44 AB)</a:t>
            </a:r>
          </a:p>
          <a:p>
            <a:pPr marL="0" indent="0">
              <a:buNone/>
            </a:pPr>
            <a:r>
              <a:rPr lang="en-US" sz="2800" dirty="0">
                <a:solidFill>
                  <a:srgbClr val="FF0000"/>
                </a:solidFill>
              </a:rPr>
              <a:t> </a:t>
            </a:r>
            <a:r>
              <a:rPr lang="en-US" sz="2800" dirty="0" smtClean="0">
                <a:solidFill>
                  <a:srgbClr val="000000"/>
                </a:solidFill>
              </a:rPr>
              <a:t> (a) Total amount of Expenditure during the year (aggregated of expenditure reported at </a:t>
            </a:r>
            <a:r>
              <a:rPr lang="en-US" sz="2800" dirty="0" err="1" smtClean="0">
                <a:solidFill>
                  <a:srgbClr val="000000"/>
                </a:solidFill>
              </a:rPr>
              <a:t>itmes</a:t>
            </a:r>
            <a:r>
              <a:rPr lang="en-US" sz="2800" dirty="0" smtClean="0">
                <a:solidFill>
                  <a:srgbClr val="000000"/>
                </a:solidFill>
              </a:rPr>
              <a:t> 6,8 to 35,37 and 38 of PART-A-P&amp;L/P&amp;L-</a:t>
            </a:r>
            <a:r>
              <a:rPr lang="en-US" sz="2800" dirty="0" err="1" smtClean="0">
                <a:solidFill>
                  <a:srgbClr val="000000"/>
                </a:solidFill>
              </a:rPr>
              <a:t>Ind</a:t>
            </a:r>
            <a:r>
              <a:rPr lang="en-US" sz="2800" dirty="0" smtClean="0">
                <a:solidFill>
                  <a:srgbClr val="000000"/>
                </a:solidFill>
              </a:rPr>
              <a:t> AS</a:t>
            </a:r>
            <a:r>
              <a:rPr lang="en-US" sz="2800" dirty="0">
                <a:solidFill>
                  <a:srgbClr val="000000"/>
                </a:solidFill>
              </a:rPr>
              <a:t>) see ITR 3 –almost all head covered-expenditure will be </a:t>
            </a:r>
            <a:r>
              <a:rPr lang="en-US" sz="2800" dirty="0" err="1">
                <a:solidFill>
                  <a:srgbClr val="000000"/>
                </a:solidFill>
              </a:rPr>
              <a:t>devided</a:t>
            </a:r>
            <a:r>
              <a:rPr lang="en-US" sz="2800" dirty="0">
                <a:solidFill>
                  <a:srgbClr val="000000"/>
                </a:solidFill>
              </a:rPr>
              <a:t> in two parts </a:t>
            </a:r>
            <a:r>
              <a:rPr lang="en-US" sz="2800" dirty="0" err="1">
                <a:solidFill>
                  <a:srgbClr val="000000"/>
                </a:solidFill>
              </a:rPr>
              <a:t>gst</a:t>
            </a:r>
            <a:r>
              <a:rPr lang="en-US" sz="2800" dirty="0">
                <a:solidFill>
                  <a:srgbClr val="000000"/>
                </a:solidFill>
              </a:rPr>
              <a:t> and not </a:t>
            </a:r>
            <a:r>
              <a:rPr lang="en-US" sz="2800" dirty="0" err="1">
                <a:solidFill>
                  <a:srgbClr val="000000"/>
                </a:solidFill>
              </a:rPr>
              <a:t>gst</a:t>
            </a:r>
            <a:endParaRPr lang="en-US" sz="2800">
              <a:solidFill>
                <a:srgbClr val="000000"/>
              </a:solidFill>
            </a:endParaRPr>
          </a:p>
          <a:p>
            <a:pPr marL="0" indent="0">
              <a:buNone/>
            </a:pPr>
            <a:endParaRPr lang="en-US" sz="2800" dirty="0">
              <a:solidFill>
                <a:srgbClr val="000000"/>
              </a:solidFill>
            </a:endParaRPr>
          </a:p>
          <a:p>
            <a:endParaRPr lang="en-US" dirty="0" smtClean="0">
              <a:solidFill>
                <a:srgbClr val="000000"/>
              </a:solidFill>
            </a:endParaRPr>
          </a:p>
          <a:p>
            <a:endParaRPr lang="en-US" dirty="0">
              <a:solidFill>
                <a:srgbClr val="000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190532169"/>
      </p:ext>
    </p:extLst>
  </p:cSld>
  <p:clrMapOvr>
    <a:masterClrMapping/>
  </p:clrMapOvr>
  <p:transition xmlns:p14="http://schemas.microsoft.com/office/powerpoint/2010/mai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106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lnSpcReduction="10000"/>
          </a:bodyPr>
          <a:lstStyle/>
          <a:p>
            <a:pPr algn="ctr"/>
            <a:r>
              <a:rPr lang="en-US" dirty="0">
                <a:solidFill>
                  <a:srgbClr val="FF0000"/>
                </a:solidFill>
              </a:rPr>
              <a:t>GENERAL CHECK LIST  slide </a:t>
            </a:r>
            <a:r>
              <a:rPr lang="en-US" dirty="0" smtClean="0">
                <a:solidFill>
                  <a:srgbClr val="FF0000"/>
                </a:solidFill>
              </a:rPr>
              <a:t>9</a:t>
            </a:r>
          </a:p>
          <a:p>
            <a:r>
              <a:rPr lang="en-US" dirty="0" smtClean="0">
                <a:solidFill>
                  <a:srgbClr val="0000FF"/>
                </a:solidFill>
              </a:rPr>
              <a:t>New ITR A.Y.-2018-19 Information</a:t>
            </a:r>
          </a:p>
          <a:p>
            <a:pPr marL="0" indent="0">
              <a:buNone/>
            </a:pPr>
            <a:r>
              <a:rPr lang="en-US" dirty="0" smtClean="0">
                <a:solidFill>
                  <a:srgbClr val="000000"/>
                </a:solidFill>
              </a:rPr>
              <a:t>BREAK UP TOTAL EXPENDITURE REPORTED IN (A) INTO FOLLOWING TWO CATOGRIES-</a:t>
            </a:r>
            <a:r>
              <a:rPr lang="en-US" dirty="0" smtClean="0">
                <a:solidFill>
                  <a:srgbClr val="0000FF"/>
                </a:solidFill>
              </a:rPr>
              <a:t>(a) Registered</a:t>
            </a:r>
            <a:r>
              <a:rPr lang="en-US" dirty="0" smtClean="0">
                <a:solidFill>
                  <a:srgbClr val="008000"/>
                </a:solidFill>
              </a:rPr>
              <a:t>(b) Not Registered</a:t>
            </a:r>
          </a:p>
          <a:p>
            <a:pPr marL="514350" indent="-514350">
              <a:buAutoNum type="romanUcParenBoth"/>
            </a:pPr>
            <a:r>
              <a:rPr lang="en-US" dirty="0" smtClean="0">
                <a:solidFill>
                  <a:srgbClr val="000000"/>
                </a:solidFill>
              </a:rPr>
              <a:t>EXPNDITURE BOOKED FOR PAYMENT MADE TO </a:t>
            </a:r>
            <a:r>
              <a:rPr lang="en-US" dirty="0" smtClean="0">
                <a:solidFill>
                  <a:srgbClr val="3366FF"/>
                </a:solidFill>
              </a:rPr>
              <a:t>REGISTERED</a:t>
            </a:r>
            <a:r>
              <a:rPr lang="en-US" dirty="0" smtClean="0">
                <a:solidFill>
                  <a:srgbClr val="000000"/>
                </a:solidFill>
              </a:rPr>
              <a:t> PERSON</a:t>
            </a:r>
          </a:p>
          <a:p>
            <a:pPr marL="0" indent="0">
              <a:buNone/>
            </a:pPr>
            <a:r>
              <a:rPr lang="en-US" dirty="0">
                <a:solidFill>
                  <a:srgbClr val="000000"/>
                </a:solidFill>
              </a:rPr>
              <a:t> </a:t>
            </a:r>
            <a:r>
              <a:rPr lang="en-US" dirty="0" smtClean="0">
                <a:solidFill>
                  <a:srgbClr val="000000"/>
                </a:solidFill>
              </a:rPr>
              <a:t>     (a) Relating to goods or services exempt from GST</a:t>
            </a:r>
          </a:p>
          <a:p>
            <a:pPr marL="0" indent="0">
              <a:buNone/>
            </a:pPr>
            <a:r>
              <a:rPr lang="en-US" dirty="0">
                <a:solidFill>
                  <a:srgbClr val="000000"/>
                </a:solidFill>
              </a:rPr>
              <a:t> </a:t>
            </a:r>
            <a:r>
              <a:rPr lang="en-US" dirty="0" smtClean="0">
                <a:solidFill>
                  <a:srgbClr val="000000"/>
                </a:solidFill>
              </a:rPr>
              <a:t>     (b) Relating to entities falling under composition </a:t>
            </a:r>
          </a:p>
          <a:p>
            <a:pPr marL="0" indent="0">
              <a:buNone/>
            </a:pPr>
            <a:r>
              <a:rPr lang="en-US" dirty="0">
                <a:solidFill>
                  <a:srgbClr val="000000"/>
                </a:solidFill>
              </a:rPr>
              <a:t> </a:t>
            </a:r>
            <a:r>
              <a:rPr lang="en-US" dirty="0" smtClean="0">
                <a:solidFill>
                  <a:srgbClr val="000000"/>
                </a:solidFill>
              </a:rPr>
              <a:t>          scheme</a:t>
            </a:r>
          </a:p>
          <a:p>
            <a:pPr marL="0" indent="0">
              <a:buNone/>
            </a:pPr>
            <a:r>
              <a:rPr lang="en-US" dirty="0">
                <a:solidFill>
                  <a:srgbClr val="000000"/>
                </a:solidFill>
              </a:rPr>
              <a:t> </a:t>
            </a:r>
            <a:r>
              <a:rPr lang="en-US" dirty="0" smtClean="0">
                <a:solidFill>
                  <a:srgbClr val="000000"/>
                </a:solidFill>
              </a:rPr>
              <a:t>     © Relating to other registered </a:t>
            </a:r>
            <a:r>
              <a:rPr lang="en-US" dirty="0" err="1" smtClean="0">
                <a:solidFill>
                  <a:srgbClr val="000000"/>
                </a:solidFill>
              </a:rPr>
              <a:t>entites</a:t>
            </a:r>
            <a:endParaRPr lang="en-US" dirty="0" smtClean="0">
              <a:solidFill>
                <a:srgbClr val="000000"/>
              </a:solidFill>
            </a:endParaRPr>
          </a:p>
          <a:p>
            <a:pPr marL="0" indent="0">
              <a:buNone/>
            </a:pPr>
            <a:r>
              <a:rPr lang="en-US" dirty="0">
                <a:solidFill>
                  <a:srgbClr val="000000"/>
                </a:solidFill>
              </a:rPr>
              <a:t> </a:t>
            </a:r>
            <a:r>
              <a:rPr lang="en-US" dirty="0" smtClean="0">
                <a:solidFill>
                  <a:srgbClr val="000000"/>
                </a:solidFill>
              </a:rPr>
              <a:t>     (d) Total payment to registered entities (</a:t>
            </a:r>
            <a:r>
              <a:rPr lang="en-US" dirty="0" err="1" smtClean="0">
                <a:solidFill>
                  <a:srgbClr val="000000"/>
                </a:solidFill>
              </a:rPr>
              <a:t>a+b+c</a:t>
            </a:r>
            <a:r>
              <a:rPr lang="en-US" dirty="0" smtClean="0">
                <a:solidFill>
                  <a:srgbClr val="000000"/>
                </a:solidFill>
              </a:rPr>
              <a:t>)</a:t>
            </a:r>
          </a:p>
          <a:p>
            <a:pPr marL="0" indent="0">
              <a:buNone/>
            </a:pPr>
            <a:endParaRPr lang="en-US" dirty="0" smtClean="0">
              <a:solidFill>
                <a:srgbClr val="000000"/>
              </a:solidFill>
            </a:endParaRPr>
          </a:p>
          <a:p>
            <a:pPr marL="0" indent="0">
              <a:buNone/>
            </a:pPr>
            <a:r>
              <a:rPr lang="en-US" dirty="0" smtClean="0">
                <a:solidFill>
                  <a:srgbClr val="000000"/>
                </a:solidFill>
              </a:rPr>
              <a:t>(II)Expenditure relating to </a:t>
            </a:r>
            <a:r>
              <a:rPr lang="en-US" dirty="0" smtClean="0">
                <a:solidFill>
                  <a:srgbClr val="008000"/>
                </a:solidFill>
              </a:rPr>
              <a:t>entities not registered </a:t>
            </a:r>
            <a:r>
              <a:rPr lang="en-US" dirty="0" smtClean="0">
                <a:solidFill>
                  <a:srgbClr val="000000"/>
                </a:solidFill>
              </a:rPr>
              <a:t>under GST</a:t>
            </a:r>
          </a:p>
          <a:p>
            <a:pPr marL="514350" indent="-514350">
              <a:buAutoNum type="romanUcParenBoth"/>
            </a:pPr>
            <a:endParaRPr lang="en-US" dirty="0">
              <a:solidFill>
                <a:srgbClr val="000000"/>
              </a:solidFill>
            </a:endParaRPr>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spTree>
    <p:extLst>
      <p:ext uri="{BB962C8B-B14F-4D97-AF65-F5344CB8AC3E}">
        <p14:creationId xmlns:p14="http://schemas.microsoft.com/office/powerpoint/2010/main" val="1922307451"/>
      </p:ext>
    </p:extLst>
  </p:cSld>
  <p:clrMapOvr>
    <a:masterClrMapping/>
  </p:clrMapOvr>
  <p:transition xmlns:p14="http://schemas.microsoft.com/office/powerpoint/2010/mai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106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a:bodyPr>
          <a:lstStyle/>
          <a:p>
            <a:pPr algn="ctr"/>
            <a:r>
              <a:rPr lang="en-US" dirty="0">
                <a:solidFill>
                  <a:srgbClr val="FF0000"/>
                </a:solidFill>
              </a:rPr>
              <a:t>GENERAL CHECK LIST  slide </a:t>
            </a:r>
            <a:r>
              <a:rPr lang="en-US" dirty="0" smtClean="0">
                <a:solidFill>
                  <a:srgbClr val="FF0000"/>
                </a:solidFill>
              </a:rPr>
              <a:t>9</a:t>
            </a:r>
          </a:p>
          <a:p>
            <a:r>
              <a:rPr lang="en-US" dirty="0" smtClean="0"/>
              <a:t>Whether inventory package contain quantity detail? What is a method of quantity accounting?</a:t>
            </a:r>
          </a:p>
          <a:p>
            <a:r>
              <a:rPr lang="en-US" dirty="0" smtClean="0"/>
              <a:t>Whether firm is sending material on Job Work? If yes delivery </a:t>
            </a:r>
            <a:r>
              <a:rPr lang="en-US" dirty="0" err="1" smtClean="0"/>
              <a:t>challan</a:t>
            </a:r>
            <a:r>
              <a:rPr lang="en-US" dirty="0" smtClean="0"/>
              <a:t> number summary.</a:t>
            </a:r>
          </a:p>
          <a:p>
            <a:r>
              <a:rPr lang="en-US" dirty="0" smtClean="0"/>
              <a:t>Whether firm is sending material on supply on approval? If yes delivery </a:t>
            </a:r>
            <a:r>
              <a:rPr lang="en-US" dirty="0" err="1" smtClean="0"/>
              <a:t>challan</a:t>
            </a:r>
            <a:r>
              <a:rPr lang="en-US" dirty="0" smtClean="0"/>
              <a:t> number </a:t>
            </a:r>
            <a:r>
              <a:rPr lang="en-US" dirty="0" err="1" smtClean="0"/>
              <a:t>summar</a:t>
            </a:r>
            <a:r>
              <a:rPr lang="en-US" dirty="0" smtClean="0"/>
              <a:t>.(Time of supply attracts)</a:t>
            </a:r>
          </a:p>
          <a:p>
            <a:r>
              <a:rPr lang="en-US" dirty="0" smtClean="0"/>
              <a:t>Whether firm is supplying liquid gas? If yes delivery </a:t>
            </a:r>
            <a:r>
              <a:rPr lang="en-US" dirty="0" err="1" smtClean="0"/>
              <a:t>challan</a:t>
            </a:r>
            <a:r>
              <a:rPr lang="en-US" dirty="0" smtClean="0"/>
              <a:t> number summary.</a:t>
            </a:r>
          </a:p>
          <a:p>
            <a:r>
              <a:rPr lang="en-US" dirty="0" smtClean="0"/>
              <a:t>Whether firm is issuing delivery </a:t>
            </a:r>
            <a:r>
              <a:rPr lang="en-US" dirty="0" err="1" smtClean="0"/>
              <a:t>challan</a:t>
            </a:r>
            <a:r>
              <a:rPr lang="en-US" dirty="0" smtClean="0"/>
              <a:t> other than by way of supply(excluding job </a:t>
            </a:r>
            <a:r>
              <a:rPr lang="en-US" dirty="0" err="1" smtClean="0"/>
              <a:t>work,sales</a:t>
            </a:r>
            <a:r>
              <a:rPr lang="en-US" dirty="0" smtClean="0"/>
              <a:t> on approval and liquid gas)</a:t>
            </a:r>
          </a:p>
          <a:p>
            <a:r>
              <a:rPr lang="en-US" dirty="0" smtClean="0"/>
              <a:t>Transitional credit –filing of Trans 1 and Trans 2</a:t>
            </a:r>
          </a:p>
          <a:p>
            <a:endParaRPr lang="en-US" dirty="0" smtClean="0"/>
          </a:p>
          <a:p>
            <a:pPr marL="514350" indent="-514350">
              <a:buAutoNum type="romanUcParenBoth"/>
            </a:pPr>
            <a:endParaRPr lang="en-US" dirty="0">
              <a:solidFill>
                <a:srgbClr val="000000"/>
              </a:solidFill>
            </a:endParaRPr>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spTree>
    <p:extLst>
      <p:ext uri="{BB962C8B-B14F-4D97-AF65-F5344CB8AC3E}">
        <p14:creationId xmlns:p14="http://schemas.microsoft.com/office/powerpoint/2010/main" val="34302262"/>
      </p:ext>
    </p:extLst>
  </p:cSld>
  <p:clrMapOvr>
    <a:masterClrMapping/>
  </p:clrMapOvr>
  <p:transition xmlns:p14="http://schemas.microsoft.com/office/powerpoint/2010/mai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763000" cy="11430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p:txBody>
          <a:bodyPr/>
          <a:lstStyle/>
          <a:p>
            <a:endParaRPr lang="en-US" dirty="0" smtClean="0"/>
          </a:p>
          <a:p>
            <a:endParaRPr lang="en-US" dirty="0"/>
          </a:p>
          <a:p>
            <a:r>
              <a:rPr lang="en-US" dirty="0" smtClean="0"/>
              <a:t>OUT WARD SUPPLIES </a:t>
            </a:r>
            <a:r>
              <a:rPr lang="en-US" dirty="0"/>
              <a:t> </a:t>
            </a:r>
            <a:r>
              <a:rPr lang="en-US" dirty="0" smtClean="0"/>
              <a:t>GSTR 1</a:t>
            </a:r>
          </a:p>
          <a:p>
            <a:r>
              <a:rPr lang="en-US" dirty="0" smtClean="0"/>
              <a:t>INWARD SU SUPLIES-GSTR 2</a:t>
            </a:r>
          </a:p>
          <a:p>
            <a:r>
              <a:rPr lang="en-US" dirty="0" smtClean="0"/>
              <a:t>MONTHLY RETURN GSTR 3</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541046361"/>
      </p:ext>
    </p:extLst>
  </p:cSld>
  <p:clrMapOvr>
    <a:masterClrMapping/>
  </p:clrMapOvr>
  <p:transition xmlns:p14="http://schemas.microsoft.com/office/powerpoint/2010/mai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763000" cy="457199"/>
          </a:xfrm>
        </p:spPr>
        <p:txBody>
          <a:bodyPr>
            <a:normAutofit/>
          </a:bodyPr>
          <a:lstStyle/>
          <a:p>
            <a:r>
              <a:rPr lang="en-IN" sz="2200" b="1" i="1" u="sng" dirty="0"/>
              <a:t>TAX </a:t>
            </a:r>
            <a:r>
              <a:rPr lang="en-IN" sz="2200" b="1" i="1" u="sng" dirty="0" smtClean="0"/>
              <a:t>LIABILITY – AS PER GSTN </a:t>
            </a:r>
            <a:r>
              <a:rPr lang="en-IN" sz="2200" b="1" i="1" u="sng" dirty="0" smtClean="0">
                <a:solidFill>
                  <a:srgbClr val="3366FF"/>
                </a:solidFill>
              </a:rPr>
              <a:t>INITIAL PLAN</a:t>
            </a:r>
            <a:endParaRPr lang="en-IN" sz="2200" dirty="0">
              <a:solidFill>
                <a:srgbClr val="3366FF"/>
              </a:solidFill>
            </a:endParaRPr>
          </a:p>
        </p:txBody>
      </p:sp>
      <p:sp>
        <p:nvSpPr>
          <p:cNvPr id="3" name="Content Placeholder 2"/>
          <p:cNvSpPr>
            <a:spLocks noGrp="1"/>
          </p:cNvSpPr>
          <p:nvPr>
            <p:ph sz="quarter" idx="4294967295"/>
          </p:nvPr>
        </p:nvSpPr>
        <p:spPr>
          <a:xfrm>
            <a:off x="228600" y="566671"/>
            <a:ext cx="8686800" cy="6291329"/>
          </a:xfrm>
          <a:prstGeom prst="rect">
            <a:avLst/>
          </a:prstGeom>
        </p:spPr>
        <p:txBody>
          <a:bodyPr/>
          <a:lstStyle/>
          <a:p>
            <a:r>
              <a:rPr lang="en-IN" sz="1400" b="1" dirty="0"/>
              <a:t>Calculation of Tax Liability</a:t>
            </a:r>
            <a:endParaRPr lang="en-IN" sz="1400" dirty="0"/>
          </a:p>
          <a:p>
            <a:r>
              <a:rPr lang="en-IN" sz="1400" dirty="0"/>
              <a:t>The tax liability will be computed in the system on basis of information furnished by the supplier of outward supply. The liability will be computed as per details given in various paras of GSTR-3. The heading of various tables in form GSTR-3 are given below</a:t>
            </a:r>
            <a:r>
              <a:rPr lang="en-IN" sz="1600" dirty="0"/>
              <a:t>.</a:t>
            </a:r>
          </a:p>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648364039"/>
              </p:ext>
            </p:extLst>
          </p:nvPr>
        </p:nvGraphicFramePr>
        <p:xfrm>
          <a:off x="228600" y="1803041"/>
          <a:ext cx="8667483" cy="4932608"/>
        </p:xfrm>
        <a:graphic>
          <a:graphicData uri="http://schemas.openxmlformats.org/drawingml/2006/table">
            <a:tbl>
              <a:tblPr firstRow="1" firstCol="1" bandRow="1">
                <a:tableStyleId>{5C22544A-7EE6-4342-B048-85BDC9FD1C3A}</a:tableStyleId>
              </a:tblPr>
              <a:tblGrid>
                <a:gridCol w="860907"/>
                <a:gridCol w="4763477"/>
                <a:gridCol w="3043099"/>
              </a:tblGrid>
              <a:tr h="386286">
                <a:tc>
                  <a:txBody>
                    <a:bodyPr/>
                    <a:lstStyle/>
                    <a:p>
                      <a:pPr algn="ctr">
                        <a:spcAft>
                          <a:spcPts val="0"/>
                        </a:spcAft>
                      </a:pPr>
                      <a:r>
                        <a:rPr lang="en-IN" sz="1000" dirty="0">
                          <a:effectLst/>
                        </a:rPr>
                        <a:t>SR NO</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lgn="ctr">
                        <a:spcAft>
                          <a:spcPts val="0"/>
                        </a:spcAft>
                      </a:pPr>
                      <a:r>
                        <a:rPr lang="en-IN" sz="1000">
                          <a:effectLst/>
                        </a:rPr>
                        <a:t>DESCRIPTION</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lgn="ctr">
                        <a:spcAft>
                          <a:spcPts val="0"/>
                        </a:spcAft>
                      </a:pPr>
                      <a:r>
                        <a:rPr lang="en-IN" sz="1000">
                          <a:effectLst/>
                        </a:rPr>
                        <a:t>REMARK</a:t>
                      </a:r>
                      <a:endParaRPr lang="en-IN" sz="90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1</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effectLst/>
                        </a:rPr>
                        <a:t>Inter –state supplies to registered taxable person</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GSTR-1.</a:t>
                      </a:r>
                      <a:endParaRPr lang="en-IN" sz="90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2</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err="1" smtClean="0">
                          <a:effectLst/>
                        </a:rPr>
                        <a:t>Intera</a:t>
                      </a:r>
                      <a:r>
                        <a:rPr lang="en-IN" sz="1000" dirty="0" smtClean="0">
                          <a:effectLst/>
                        </a:rPr>
                        <a:t> </a:t>
                      </a:r>
                      <a:r>
                        <a:rPr lang="en-IN" sz="1000" dirty="0">
                          <a:effectLst/>
                        </a:rPr>
                        <a:t>– Sate supplies to Registered Taxable person</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effectLst/>
                        </a:rPr>
                        <a:t>Auto populated from GSTR-1.</a:t>
                      </a:r>
                      <a:endParaRPr lang="en-IN" sz="900" dirty="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3</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smtClean="0">
                          <a:effectLst/>
                        </a:rPr>
                        <a:t>Inter- </a:t>
                      </a:r>
                      <a:r>
                        <a:rPr lang="en-IN" sz="1000" dirty="0">
                          <a:effectLst/>
                        </a:rPr>
                        <a:t>state supplies to consumers</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GSTR-1.</a:t>
                      </a:r>
                      <a:endParaRPr lang="en-IN" sz="90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4</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err="1" smtClean="0">
                          <a:effectLst/>
                        </a:rPr>
                        <a:t>Intera</a:t>
                      </a:r>
                      <a:r>
                        <a:rPr lang="en-IN" sz="1000" dirty="0" smtClean="0">
                          <a:effectLst/>
                        </a:rPr>
                        <a:t>-state </a:t>
                      </a:r>
                      <a:r>
                        <a:rPr lang="en-IN" sz="1000" dirty="0">
                          <a:effectLst/>
                        </a:rPr>
                        <a:t>supplies to consumers</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GSTR-1.</a:t>
                      </a:r>
                      <a:endParaRPr lang="en-IN" sz="900">
                        <a:effectLst/>
                        <a:latin typeface="Calibri" panose="020F0502020204030204" pitchFamily="34" charset="0"/>
                        <a:cs typeface="Arial" panose="020B0604020202020204" pitchFamily="34" charset="0"/>
                      </a:endParaRPr>
                    </a:p>
                  </a:txBody>
                  <a:tcPr marL="43776" marR="43776" marT="0" marB="0"/>
                </a:tc>
              </a:tr>
              <a:tr h="485702">
                <a:tc>
                  <a:txBody>
                    <a:bodyPr/>
                    <a:lstStyle/>
                    <a:p>
                      <a:pPr>
                        <a:spcAft>
                          <a:spcPts val="0"/>
                        </a:spcAft>
                      </a:pPr>
                      <a:r>
                        <a:rPr lang="en-IN" sz="1000">
                          <a:effectLst/>
                        </a:rPr>
                        <a:t>5</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Exports ( including deemed exports)</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effectLst/>
                        </a:rPr>
                        <a:t>Auto populated from GSTR-1.</a:t>
                      </a:r>
                      <a:endParaRPr lang="en-IN" sz="900" dirty="0">
                        <a:effectLst/>
                        <a:latin typeface="Calibri" panose="020F0502020204030204" pitchFamily="34" charset="0"/>
                        <a:cs typeface="Arial" panose="020B0604020202020204" pitchFamily="34" charset="0"/>
                      </a:endParaRPr>
                    </a:p>
                  </a:txBody>
                  <a:tcPr marL="43776" marR="43776" marT="0" marB="0"/>
                </a:tc>
              </a:tr>
              <a:tr h="746335">
                <a:tc>
                  <a:txBody>
                    <a:bodyPr/>
                    <a:lstStyle/>
                    <a:p>
                      <a:pPr>
                        <a:spcAft>
                          <a:spcPts val="0"/>
                        </a:spcAft>
                      </a:pPr>
                      <a:r>
                        <a:rPr lang="en-IN" sz="1000">
                          <a:effectLst/>
                        </a:rPr>
                        <a:t>6</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effectLst/>
                        </a:rPr>
                        <a:t>Revision of supply invoices/credit notes/ debit notes and others pertaining to previous tax period ( including post sales discounts or any clerical / other errors.) </a:t>
                      </a:r>
                      <a:endParaRPr lang="en-IN" sz="900" dirty="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effectLst/>
                        </a:rPr>
                        <a:t>Auto populated from GSTR-1.</a:t>
                      </a:r>
                      <a:endParaRPr lang="en-IN" sz="900" dirty="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7</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Imports of services</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GSTR-2</a:t>
                      </a:r>
                      <a:endParaRPr lang="en-IN" sz="900">
                        <a:effectLst/>
                        <a:latin typeface="Calibri" panose="020F0502020204030204" pitchFamily="34" charset="0"/>
                        <a:cs typeface="Arial" panose="020B0604020202020204" pitchFamily="34" charset="0"/>
                      </a:endParaRPr>
                    </a:p>
                  </a:txBody>
                  <a:tcPr marL="43776" marR="43776" marT="0" marB="0"/>
                </a:tc>
              </a:tr>
              <a:tr h="768209">
                <a:tc>
                  <a:txBody>
                    <a:bodyPr/>
                    <a:lstStyle/>
                    <a:p>
                      <a:pPr>
                        <a:spcAft>
                          <a:spcPts val="0"/>
                        </a:spcAft>
                      </a:pPr>
                      <a:r>
                        <a:rPr lang="en-IN" sz="1000">
                          <a:effectLst/>
                        </a:rPr>
                        <a:t>8</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Revision of purchase invoices/ credit note/ debit note and other details pertaining to previous tax period ( including post sales discounts received or any clerical/other errors.</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GSTR-2.</a:t>
                      </a:r>
                      <a:endParaRPr lang="en-IN" sz="900">
                        <a:effectLst/>
                        <a:latin typeface="Calibri" panose="020F0502020204030204" pitchFamily="34" charset="0"/>
                        <a:cs typeface="Arial" panose="020B0604020202020204" pitchFamily="34" charset="0"/>
                      </a:endParaRPr>
                    </a:p>
                  </a:txBody>
                  <a:tcPr marL="43776" marR="43776" marT="0" marB="0"/>
                </a:tc>
              </a:tr>
              <a:tr h="373166">
                <a:tc>
                  <a:txBody>
                    <a:bodyPr/>
                    <a:lstStyle/>
                    <a:p>
                      <a:pPr>
                        <a:spcAft>
                          <a:spcPts val="0"/>
                        </a:spcAft>
                      </a:pPr>
                      <a:r>
                        <a:rPr lang="en-IN" sz="1000">
                          <a:effectLst/>
                        </a:rPr>
                        <a:t>9</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Total tax liability on inward supplies on reverse charge</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GSTR-2.</a:t>
                      </a:r>
                      <a:endParaRPr lang="en-IN" sz="900">
                        <a:effectLst/>
                        <a:latin typeface="Calibri" panose="020F0502020204030204" pitchFamily="34" charset="0"/>
                        <a:cs typeface="Arial" panose="020B0604020202020204" pitchFamily="34" charset="0"/>
                      </a:endParaRPr>
                    </a:p>
                  </a:txBody>
                  <a:tcPr marL="43776" marR="43776" marT="0" marB="0"/>
                </a:tc>
              </a:tr>
              <a:tr h="268860">
                <a:tc>
                  <a:txBody>
                    <a:bodyPr/>
                    <a:lstStyle/>
                    <a:p>
                      <a:pPr>
                        <a:spcAft>
                          <a:spcPts val="0"/>
                        </a:spcAft>
                      </a:pPr>
                      <a:r>
                        <a:rPr lang="en-IN" sz="1000">
                          <a:effectLst/>
                        </a:rPr>
                        <a:t>10</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ITC Reversal</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a:effectLst/>
                        </a:rPr>
                        <a:t>Auto- populated from GSTR-2.</a:t>
                      </a:r>
                      <a:endParaRPr lang="en-IN" sz="900">
                        <a:effectLst/>
                        <a:latin typeface="Calibri" panose="020F0502020204030204" pitchFamily="34" charset="0"/>
                        <a:cs typeface="Arial" panose="020B0604020202020204" pitchFamily="34" charset="0"/>
                      </a:endParaRPr>
                    </a:p>
                  </a:txBody>
                  <a:tcPr marL="43776" marR="43776" marT="0" marB="0"/>
                </a:tc>
              </a:tr>
              <a:tr h="559750">
                <a:tc>
                  <a:txBody>
                    <a:bodyPr/>
                    <a:lstStyle/>
                    <a:p>
                      <a:pPr>
                        <a:spcAft>
                          <a:spcPts val="0"/>
                        </a:spcAft>
                      </a:pPr>
                      <a:r>
                        <a:rPr lang="en-IN" sz="1000">
                          <a:effectLst/>
                        </a:rPr>
                        <a:t>11</a:t>
                      </a:r>
                      <a:endParaRPr lang="en-IN" sz="900">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solidFill>
                            <a:srgbClr val="3366FF"/>
                          </a:solidFill>
                          <a:effectLst/>
                        </a:rPr>
                        <a:t>Output tax added/ reduced on account of non- rectification /rectification of communicated mismatches</a:t>
                      </a:r>
                      <a:endParaRPr lang="en-IN" sz="900" dirty="0">
                        <a:solidFill>
                          <a:srgbClr val="3366FF"/>
                        </a:solidFill>
                        <a:effectLst/>
                        <a:latin typeface="Calibri" panose="020F0502020204030204" pitchFamily="34" charset="0"/>
                        <a:cs typeface="Arial" panose="020B0604020202020204" pitchFamily="34" charset="0"/>
                      </a:endParaRPr>
                    </a:p>
                  </a:txBody>
                  <a:tcPr marL="43776" marR="43776" marT="0" marB="0"/>
                </a:tc>
                <a:tc>
                  <a:txBody>
                    <a:bodyPr/>
                    <a:lstStyle/>
                    <a:p>
                      <a:pPr>
                        <a:spcAft>
                          <a:spcPts val="0"/>
                        </a:spcAft>
                      </a:pPr>
                      <a:r>
                        <a:rPr lang="en-IN" sz="1000" dirty="0">
                          <a:solidFill>
                            <a:srgbClr val="3366FF"/>
                          </a:solidFill>
                          <a:effectLst/>
                        </a:rPr>
                        <a:t>Generated by government systems</a:t>
                      </a:r>
                      <a:endParaRPr lang="en-IN" sz="900" dirty="0">
                        <a:solidFill>
                          <a:srgbClr val="3366FF"/>
                        </a:solidFill>
                        <a:effectLst/>
                        <a:latin typeface="Calibri" panose="020F0502020204030204" pitchFamily="34" charset="0"/>
                        <a:cs typeface="Arial" panose="020B0604020202020204" pitchFamily="34" charset="0"/>
                      </a:endParaRPr>
                    </a:p>
                  </a:txBody>
                  <a:tcPr marL="43776" marR="43776" marT="0" marB="0"/>
                </a:tc>
              </a:tr>
            </a:tbl>
          </a:graphicData>
        </a:graphic>
      </p:graphicFrame>
    </p:spTree>
    <p:extLst>
      <p:ext uri="{BB962C8B-B14F-4D97-AF65-F5344CB8AC3E}">
        <p14:creationId xmlns:p14="http://schemas.microsoft.com/office/powerpoint/2010/main" val="328821042"/>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773338" cy="390660"/>
          </a:xfrm>
        </p:spPr>
        <p:txBody>
          <a:bodyPr>
            <a:normAutofit fontScale="90000"/>
          </a:bodyPr>
          <a:lstStyle/>
          <a:p>
            <a:r>
              <a:rPr lang="en-IN" dirty="0" smtClean="0"/>
              <a:t>Tax Liability as per GSTN </a:t>
            </a:r>
            <a:r>
              <a:rPr lang="en-IN" dirty="0" smtClean="0">
                <a:solidFill>
                  <a:srgbClr val="3366FF"/>
                </a:solidFill>
              </a:rPr>
              <a:t>initial plan</a:t>
            </a:r>
            <a:endParaRPr lang="en-IN" dirty="0">
              <a:solidFill>
                <a:srgbClr val="3366FF"/>
              </a:solidFill>
            </a:endParaRPr>
          </a:p>
        </p:txBody>
      </p:sp>
      <p:sp>
        <p:nvSpPr>
          <p:cNvPr id="3" name="Content Placeholder 2"/>
          <p:cNvSpPr>
            <a:spLocks noGrp="1"/>
          </p:cNvSpPr>
          <p:nvPr>
            <p:ph sz="quarter" idx="4294967295"/>
          </p:nvPr>
        </p:nvSpPr>
        <p:spPr>
          <a:xfrm>
            <a:off x="192714" y="862885"/>
            <a:ext cx="8172115" cy="5892084"/>
          </a:xfrm>
          <a:prstGeom prst="rect">
            <a:avLst/>
          </a:prstGeom>
        </p:spPr>
        <p:txBody>
          <a:bodyPr/>
          <a:lstStyle/>
          <a:p>
            <a:r>
              <a:rPr lang="en-IN" sz="1600" dirty="0"/>
              <a:t>It will be observed from the above that the liability will be computed in the system based on the information of outward supply declared by the supplier. The liability in respect of import of service will be computed based on the information declared in GSTR 2 by the recipient of the supply. The liability on account of revers charge will be computed based on the information provided by the supplier of goods or services on which tax is payable by recipient of the supplier.</a:t>
            </a:r>
          </a:p>
          <a:p>
            <a:r>
              <a:rPr lang="en-IN" sz="1600" dirty="0"/>
              <a:t>The total tax liability has been divided into four parts which are as follows :</a:t>
            </a:r>
          </a:p>
          <a:p>
            <a:endParaRPr lang="en-IN" dirty="0"/>
          </a:p>
        </p:txBody>
      </p:sp>
      <p:graphicFrame>
        <p:nvGraphicFramePr>
          <p:cNvPr id="7" name="Table 6"/>
          <p:cNvGraphicFramePr>
            <a:graphicFrameLocks noGrp="1"/>
          </p:cNvGraphicFramePr>
          <p:nvPr>
            <p:extLst>
              <p:ext uri="{D42A27DB-BD31-4B8C-83A1-F6EECF244321}">
                <p14:modId xmlns:p14="http://schemas.microsoft.com/office/powerpoint/2010/main" val="462087841"/>
              </p:ext>
            </p:extLst>
          </p:nvPr>
        </p:nvGraphicFramePr>
        <p:xfrm>
          <a:off x="380999" y="2959154"/>
          <a:ext cx="8229600" cy="3517977"/>
        </p:xfrm>
        <a:graphic>
          <a:graphicData uri="http://schemas.openxmlformats.org/drawingml/2006/table">
            <a:tbl>
              <a:tblPr firstRow="1" firstCol="1" bandRow="1">
                <a:tableStyleId>{5C22544A-7EE6-4342-B048-85BDC9FD1C3A}</a:tableStyleId>
              </a:tblPr>
              <a:tblGrid>
                <a:gridCol w="519432"/>
                <a:gridCol w="5049228"/>
                <a:gridCol w="2660940"/>
              </a:tblGrid>
              <a:tr h="720039">
                <a:tc>
                  <a:txBody>
                    <a:bodyPr/>
                    <a:lstStyle/>
                    <a:p>
                      <a:pPr marL="0" marR="0">
                        <a:lnSpc>
                          <a:spcPct val="106000"/>
                        </a:lnSpc>
                        <a:spcBef>
                          <a:spcPts val="0"/>
                        </a:spcBef>
                        <a:spcAft>
                          <a:spcPts val="0"/>
                        </a:spcAft>
                      </a:pPr>
                      <a:r>
                        <a:rPr lang="en-IN" sz="1200">
                          <a:effectLst/>
                        </a:rPr>
                        <a:t>Sr. no.</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200">
                          <a:effectLst/>
                        </a:rPr>
                        <a:t>Description</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200">
                          <a:effectLst/>
                        </a:rPr>
                        <a:t>Remark</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r>
              <a:tr h="461926">
                <a:tc>
                  <a:txBody>
                    <a:bodyPr/>
                    <a:lstStyle/>
                    <a:p>
                      <a:pPr marL="0" marR="0">
                        <a:lnSpc>
                          <a:spcPct val="106000"/>
                        </a:lnSpc>
                        <a:spcBef>
                          <a:spcPts val="0"/>
                        </a:spcBef>
                        <a:spcAft>
                          <a:spcPts val="0"/>
                        </a:spcAft>
                      </a:pPr>
                      <a:r>
                        <a:rPr lang="en-IN" sz="1200">
                          <a:effectLst/>
                        </a:rPr>
                        <a:t>1</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a:effectLst/>
                        </a:rPr>
                        <a:t>Total tax liability on outward suppliers</a:t>
                      </a:r>
                      <a:endParaRPr lang="en-IN" sz="16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a:effectLst/>
                        </a:rPr>
                        <a:t>Auto Populated from the Tables</a:t>
                      </a:r>
                      <a:endParaRPr lang="en-IN" sz="16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r>
              <a:tr h="461926">
                <a:tc>
                  <a:txBody>
                    <a:bodyPr/>
                    <a:lstStyle/>
                    <a:p>
                      <a:pPr marL="0" marR="0">
                        <a:lnSpc>
                          <a:spcPct val="106000"/>
                        </a:lnSpc>
                        <a:spcBef>
                          <a:spcPts val="0"/>
                        </a:spcBef>
                        <a:spcAft>
                          <a:spcPts val="0"/>
                        </a:spcAft>
                      </a:pPr>
                      <a:r>
                        <a:rPr lang="en-IN" sz="1200">
                          <a:effectLst/>
                        </a:rPr>
                        <a:t>2</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a:effectLst/>
                        </a:rPr>
                        <a:t>Total Tax liability on inward supplies on reverse charge</a:t>
                      </a:r>
                      <a:endParaRPr lang="en-IN" sz="16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a:effectLst/>
                        </a:rPr>
                        <a:t>Auto- populated from GSTR-2</a:t>
                      </a:r>
                      <a:endParaRPr lang="en-IN" sz="16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r>
              <a:tr h="461926">
                <a:tc>
                  <a:txBody>
                    <a:bodyPr/>
                    <a:lstStyle/>
                    <a:p>
                      <a:pPr marL="0" marR="0">
                        <a:lnSpc>
                          <a:spcPct val="106000"/>
                        </a:lnSpc>
                        <a:spcBef>
                          <a:spcPts val="0"/>
                        </a:spcBef>
                        <a:spcAft>
                          <a:spcPts val="0"/>
                        </a:spcAft>
                      </a:pPr>
                      <a:r>
                        <a:rPr lang="en-IN" sz="1200">
                          <a:effectLst/>
                        </a:rPr>
                        <a:t>3.</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a:effectLst/>
                        </a:rPr>
                        <a:t>ITC Reversal</a:t>
                      </a:r>
                      <a:endParaRPr lang="en-IN" sz="16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dirty="0">
                          <a:effectLst/>
                        </a:rPr>
                        <a:t>Auto – populated from GSTR-2</a:t>
                      </a:r>
                      <a:endParaRPr lang="en-IN" sz="1600" dirty="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r>
              <a:tr h="1247116">
                <a:tc>
                  <a:txBody>
                    <a:bodyPr/>
                    <a:lstStyle/>
                    <a:p>
                      <a:pPr marL="0" marR="0">
                        <a:lnSpc>
                          <a:spcPct val="106000"/>
                        </a:lnSpc>
                        <a:spcBef>
                          <a:spcPts val="0"/>
                        </a:spcBef>
                        <a:spcAft>
                          <a:spcPts val="0"/>
                        </a:spcAft>
                      </a:pPr>
                      <a:r>
                        <a:rPr lang="en-IN" sz="1200">
                          <a:effectLst/>
                        </a:rPr>
                        <a:t>4</a:t>
                      </a:r>
                      <a:endParaRPr lang="en-IN" sz="110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600" dirty="0">
                          <a:effectLst/>
                        </a:rPr>
                        <a:t>Output tax added / reduced on account of non- rectification/ rectification of communicated mismatches</a:t>
                      </a:r>
                      <a:endParaRPr lang="en-IN" sz="1600" dirty="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c>
                  <a:txBody>
                    <a:bodyPr/>
                    <a:lstStyle/>
                    <a:p>
                      <a:pPr marL="0" marR="0">
                        <a:lnSpc>
                          <a:spcPct val="106000"/>
                        </a:lnSpc>
                        <a:spcBef>
                          <a:spcPts val="0"/>
                        </a:spcBef>
                        <a:spcAft>
                          <a:spcPts val="0"/>
                        </a:spcAft>
                      </a:pPr>
                      <a:r>
                        <a:rPr lang="en-IN" sz="1200" dirty="0">
                          <a:effectLst/>
                        </a:rPr>
                        <a:t> </a:t>
                      </a:r>
                      <a:endParaRPr lang="en-IN" sz="1100" dirty="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tc>
              </a:tr>
            </a:tbl>
          </a:graphicData>
        </a:graphic>
      </p:graphicFrame>
    </p:spTree>
    <p:extLst>
      <p:ext uri="{BB962C8B-B14F-4D97-AF65-F5344CB8AC3E}">
        <p14:creationId xmlns:p14="http://schemas.microsoft.com/office/powerpoint/2010/main" val="917928748"/>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buAutoNum type="arabicPeriod"/>
            </a:pPr>
            <a:r>
              <a:rPr lang="en-US" sz="1600" dirty="0" smtClean="0"/>
              <a:t>GSTR 3-PART A POINT NO 3 RELATE TO TURNOVER with detail of difference shall be </a:t>
            </a:r>
            <a:r>
              <a:rPr lang="en-US" sz="1600" dirty="0" err="1" smtClean="0"/>
              <a:t>preapred</a:t>
            </a:r>
            <a:endParaRPr lang="en-US" sz="1600" dirty="0" smtClean="0"/>
          </a:p>
          <a:p>
            <a:pPr marL="457200" indent="-457200">
              <a:buAutoNum type="arabicPeriod"/>
            </a:pPr>
            <a:endParaRPr lang="en-US" sz="1800" dirty="0" smtClean="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204234854"/>
              </p:ext>
            </p:extLst>
          </p:nvPr>
        </p:nvGraphicFramePr>
        <p:xfrm>
          <a:off x="380999" y="1447800"/>
          <a:ext cx="7772403" cy="5273039"/>
        </p:xfrm>
        <a:graphic>
          <a:graphicData uri="http://schemas.openxmlformats.org/drawingml/2006/table">
            <a:tbl>
              <a:tblPr firstRow="1" bandRow="1">
                <a:tableStyleId>{5C22544A-7EE6-4342-B048-85BDC9FD1C3A}</a:tableStyleId>
              </a:tblPr>
              <a:tblGrid>
                <a:gridCol w="578797"/>
                <a:gridCol w="3536004"/>
                <a:gridCol w="1342418"/>
                <a:gridCol w="1157592"/>
                <a:gridCol w="1157592"/>
              </a:tblGrid>
              <a:tr h="487680">
                <a:tc>
                  <a:txBody>
                    <a:bodyPr/>
                    <a:lstStyle/>
                    <a:p>
                      <a:r>
                        <a:rPr lang="en-US" dirty="0" smtClean="0"/>
                        <a:t>SR NO</a:t>
                      </a:r>
                      <a:endParaRPr lang="en-US" dirty="0"/>
                    </a:p>
                  </a:txBody>
                  <a:tcPr/>
                </a:tc>
                <a:tc>
                  <a:txBody>
                    <a:bodyPr/>
                    <a:lstStyle/>
                    <a:p>
                      <a:r>
                        <a:rPr lang="en-US" dirty="0" smtClean="0"/>
                        <a:t>TYPE OF TUNOVER</a:t>
                      </a:r>
                      <a:endParaRPr lang="en-US" dirty="0"/>
                    </a:p>
                  </a:txBody>
                  <a:tcPr/>
                </a:tc>
                <a:tc>
                  <a:txBody>
                    <a:bodyPr/>
                    <a:lstStyle/>
                    <a:p>
                      <a:r>
                        <a:rPr lang="en-US" dirty="0" smtClean="0"/>
                        <a:t>AS PER RETURN</a:t>
                      </a:r>
                      <a:endParaRPr lang="en-US" sz="1600" dirty="0"/>
                    </a:p>
                  </a:txBody>
                  <a:tcPr/>
                </a:tc>
                <a:tc>
                  <a:txBody>
                    <a:bodyPr/>
                    <a:lstStyle/>
                    <a:p>
                      <a:r>
                        <a:rPr lang="en-US" dirty="0" smtClean="0"/>
                        <a:t>AS PER BOOKS</a:t>
                      </a:r>
                      <a:endParaRPr lang="en-US" dirty="0"/>
                    </a:p>
                  </a:txBody>
                  <a:tcPr/>
                </a:tc>
                <a:tc>
                  <a:txBody>
                    <a:bodyPr/>
                    <a:lstStyle/>
                    <a:p>
                      <a:r>
                        <a:rPr lang="en-US" dirty="0" smtClean="0"/>
                        <a:t>Difference </a:t>
                      </a:r>
                      <a:endParaRPr lang="en-US" dirty="0"/>
                    </a:p>
                  </a:txBody>
                  <a:tcPr/>
                </a:tc>
              </a:tr>
              <a:tr h="487680">
                <a:tc>
                  <a:txBody>
                    <a:bodyPr/>
                    <a:lstStyle/>
                    <a:p>
                      <a:r>
                        <a:rPr lang="en-US" dirty="0" smtClean="0"/>
                        <a:t>1</a:t>
                      </a:r>
                      <a:endParaRPr lang="en-US" dirty="0"/>
                    </a:p>
                  </a:txBody>
                  <a:tcPr/>
                </a:tc>
                <a:tc>
                  <a:txBody>
                    <a:bodyPr/>
                    <a:lstStyle/>
                    <a:p>
                      <a:r>
                        <a:rPr lang="en-US" dirty="0" smtClean="0"/>
                        <a:t>TAXABLE(OTHER THAN ZERO RATED)</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r h="487680">
                <a:tc>
                  <a:txBody>
                    <a:bodyPr/>
                    <a:lstStyle/>
                    <a:p>
                      <a:r>
                        <a:rPr lang="en-US" dirty="0" smtClean="0"/>
                        <a:t>2</a:t>
                      </a:r>
                      <a:endParaRPr lang="en-US" dirty="0"/>
                    </a:p>
                  </a:txBody>
                  <a:tcPr/>
                </a:tc>
                <a:tc>
                  <a:txBody>
                    <a:bodyPr/>
                    <a:lstStyle/>
                    <a:p>
                      <a:r>
                        <a:rPr lang="en-US" dirty="0" smtClean="0"/>
                        <a:t>ZERO RATED SUPPLY ON PAYMENT OF TAX</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87680">
                <a:tc>
                  <a:txBody>
                    <a:bodyPr/>
                    <a:lstStyle/>
                    <a:p>
                      <a:r>
                        <a:rPr lang="en-US" dirty="0" smtClean="0"/>
                        <a:t>3</a:t>
                      </a:r>
                      <a:endParaRPr lang="en-US" dirty="0"/>
                    </a:p>
                  </a:txBody>
                  <a:tcPr/>
                </a:tc>
                <a:tc>
                  <a:txBody>
                    <a:bodyPr/>
                    <a:lstStyle/>
                    <a:p>
                      <a:r>
                        <a:rPr lang="en-US" dirty="0" smtClean="0"/>
                        <a:t>ZERO RATED SUPPLY WITHOUT PAYMENT OF TAX</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487680">
                <a:tc>
                  <a:txBody>
                    <a:bodyPr/>
                    <a:lstStyle/>
                    <a:p>
                      <a:r>
                        <a:rPr lang="en-US" dirty="0" smtClean="0"/>
                        <a:t>4</a:t>
                      </a:r>
                      <a:endParaRPr lang="en-US" dirty="0"/>
                    </a:p>
                  </a:txBody>
                  <a:tcPr/>
                </a:tc>
                <a:tc>
                  <a:txBody>
                    <a:bodyPr/>
                    <a:lstStyle/>
                    <a:p>
                      <a:r>
                        <a:rPr lang="en-US" dirty="0" smtClean="0"/>
                        <a:t>DEEMED EXPORTS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87680">
                <a:tc>
                  <a:txBody>
                    <a:bodyPr/>
                    <a:lstStyle/>
                    <a:p>
                      <a:r>
                        <a:rPr lang="en-US" dirty="0" smtClean="0"/>
                        <a:t>5</a:t>
                      </a:r>
                      <a:endParaRPr lang="en-US" dirty="0"/>
                    </a:p>
                  </a:txBody>
                  <a:tcPr/>
                </a:tc>
                <a:tc>
                  <a:txBody>
                    <a:bodyPr/>
                    <a:lstStyle/>
                    <a:p>
                      <a:r>
                        <a:rPr lang="en-US" dirty="0" smtClean="0"/>
                        <a:t>EXEMPTED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87680">
                <a:tc>
                  <a:txBody>
                    <a:bodyPr/>
                    <a:lstStyle/>
                    <a:p>
                      <a:r>
                        <a:rPr lang="en-US" dirty="0" smtClean="0"/>
                        <a:t>6</a:t>
                      </a:r>
                      <a:endParaRPr lang="en-US" dirty="0"/>
                    </a:p>
                  </a:txBody>
                  <a:tcPr/>
                </a:tc>
                <a:tc>
                  <a:txBody>
                    <a:bodyPr/>
                    <a:lstStyle/>
                    <a:p>
                      <a:r>
                        <a:rPr lang="en-US" dirty="0" smtClean="0"/>
                        <a:t>NIL RATED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87680">
                <a:tc>
                  <a:txBody>
                    <a:bodyPr/>
                    <a:lstStyle/>
                    <a:p>
                      <a:r>
                        <a:rPr lang="en-US" dirty="0" smtClean="0"/>
                        <a:t>7</a:t>
                      </a:r>
                      <a:endParaRPr lang="en-US" dirty="0"/>
                    </a:p>
                  </a:txBody>
                  <a:tcPr/>
                </a:tc>
                <a:tc>
                  <a:txBody>
                    <a:bodyPr/>
                    <a:lstStyle/>
                    <a:p>
                      <a:r>
                        <a:rPr lang="en-US" dirty="0" smtClean="0"/>
                        <a:t>NOT GST SUPPLY</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87680">
                <a:tc>
                  <a:txBody>
                    <a:bodyPr/>
                    <a:lstStyle/>
                    <a:p>
                      <a:endParaRPr lang="en-US" dirty="0"/>
                    </a:p>
                  </a:txBody>
                  <a:tcPr/>
                </a:tc>
                <a:tc>
                  <a:txBody>
                    <a:bodyPr/>
                    <a:lstStyle/>
                    <a:p>
                      <a:r>
                        <a:rPr lang="en-US" dirty="0" smtClean="0"/>
                        <a:t>TOTAL</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036937706"/>
      </p:ext>
    </p:extLst>
  </p:cSld>
  <p:clrMapOvr>
    <a:masterClrMapping/>
  </p:clrMapOvr>
  <p:transition xmlns:p14="http://schemas.microsoft.com/office/powerpoint/2010/mai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lgn="ctr">
              <a:buAutoNum type="arabicPeriod"/>
            </a:pPr>
            <a:r>
              <a:rPr lang="en-US" sz="1800" dirty="0" smtClean="0"/>
              <a:t>  </a:t>
            </a:r>
            <a:r>
              <a:rPr lang="en-US" sz="3600" dirty="0" smtClean="0"/>
              <a:t> OUTWAD SUPPLIES</a:t>
            </a:r>
          </a:p>
          <a:p>
            <a:pPr marL="0" indent="0" algn="ctr">
              <a:buNone/>
            </a:pPr>
            <a:r>
              <a:rPr lang="en-US" sz="3600" dirty="0" smtClean="0"/>
              <a:t> –</a:t>
            </a:r>
          </a:p>
          <a:p>
            <a:pPr marL="0" indent="0" algn="ctr">
              <a:buNone/>
            </a:pPr>
            <a:r>
              <a:rPr lang="en-US" sz="3600" dirty="0" smtClean="0"/>
              <a:t>INTER STATE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4189879493"/>
      </p:ext>
    </p:extLst>
  </p:cSld>
  <p:clrMapOvr>
    <a:masterClrMapping/>
  </p:clrMapOvr>
  <p:transition xmlns:p14="http://schemas.microsoft.com/office/powerpoint/2010/mai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610600" cy="6019800"/>
          </a:xfrm>
        </p:spPr>
        <p:txBody>
          <a:bodyPr/>
          <a:lstStyle/>
          <a:p>
            <a:pPr marL="0" indent="0">
              <a:buNone/>
            </a:pPr>
            <a:r>
              <a:rPr lang="en-US" dirty="0" smtClean="0"/>
              <a:t>GSTR 3- PART A-POINT NO 4 OUTWARD SUPPLY TABEL REALTED TO OUTWARD SUPPLIES</a:t>
            </a:r>
          </a:p>
          <a:p>
            <a:pPr marL="0" indent="0">
              <a:buNone/>
            </a:pPr>
            <a:endParaRPr lang="en-US" dirty="0" smtClean="0"/>
          </a:p>
          <a:p>
            <a:pPr marL="0" indent="0" algn="ctr">
              <a:buNone/>
            </a:pPr>
            <a:r>
              <a:rPr lang="en-US" sz="2000" i="1" u="sng" dirty="0" smtClean="0">
                <a:solidFill>
                  <a:srgbClr val="3366FF"/>
                </a:solidFill>
              </a:rPr>
              <a:t>4.1.- INTER -STATE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(A) Taxable Supplies </a:t>
            </a:r>
            <a:r>
              <a:rPr lang="en-US" sz="2000" dirty="0" smtClean="0"/>
              <a:t>(Other than reverse charge and zero rated supply)Tax Rate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172191191"/>
              </p:ext>
            </p:extLst>
          </p:nvPr>
        </p:nvGraphicFramePr>
        <p:xfrm>
          <a:off x="152400" y="4038600"/>
          <a:ext cx="8686800" cy="2602522"/>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685799">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750277">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468923">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8923">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885327195"/>
      </p:ext>
    </p:extLst>
  </p:cSld>
  <p:clrMapOvr>
    <a:masterClrMapping/>
  </p:clrMapOvr>
  <p:transition xmlns:p14="http://schemas.microsoft.com/office/powerpoint/2010/mai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p:txBody>
          <a:bodyPr/>
          <a:lstStyle/>
          <a:p>
            <a:endParaRPr lang="en-US" dirty="0" smtClean="0"/>
          </a:p>
          <a:p>
            <a:endParaRPr lang="en-US" dirty="0"/>
          </a:p>
          <a:p>
            <a:r>
              <a:rPr lang="en-US" dirty="0" smtClean="0"/>
              <a:t>GERNERAL CHECK LIST</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925738664"/>
      </p:ext>
    </p:extLst>
  </p:cSld>
  <p:clrMapOvr>
    <a:masterClrMapping/>
  </p:clrMapOvr>
  <p:transition xmlns:p14="http://schemas.microsoft.com/office/powerpoint/2010/mai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3366FF"/>
                </a:solidFill>
              </a:rPr>
              <a:t>4.1.- INTER -STATE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(B) Supplies attracting reverse charge</a:t>
            </a:r>
            <a:r>
              <a:rPr lang="en-US" sz="2000" dirty="0" smtClean="0"/>
              <a:t>-Tax payable by recipient of supply </a:t>
            </a:r>
            <a:r>
              <a:rPr lang="en-US" sz="2000" dirty="0" smtClean="0">
                <a:solidFill>
                  <a:srgbClr val="FF0000"/>
                </a:solidFill>
              </a:rPr>
              <a:t>(Tax Rate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621417229"/>
              </p:ext>
            </p:extLst>
          </p:nvPr>
        </p:nvGraphicFramePr>
        <p:xfrm>
          <a:off x="152400" y="4038600"/>
          <a:ext cx="8686800" cy="2602522"/>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685799">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750277">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468923">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8923">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480635510"/>
      </p:ext>
    </p:extLst>
  </p:cSld>
  <p:clrMapOvr>
    <a:masterClrMapping/>
  </p:clrMapOvr>
  <p:transition xmlns:p14="http://schemas.microsoft.com/office/powerpoint/2010/mai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5344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3366FF"/>
                </a:solidFill>
              </a:rPr>
              <a:t>4.1.- INTER -STATE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(C) Zero Rated Supply </a:t>
            </a:r>
            <a:r>
              <a:rPr lang="en-US" sz="2000" dirty="0" smtClean="0"/>
              <a:t>supply made with payment of Integrated Tax </a:t>
            </a:r>
            <a:r>
              <a:rPr lang="en-US" sz="2000" dirty="0" smtClean="0">
                <a:solidFill>
                  <a:srgbClr val="FF0000"/>
                </a:solidFill>
              </a:rPr>
              <a:t>(Tax Rate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91187480"/>
              </p:ext>
            </p:extLst>
          </p:nvPr>
        </p:nvGraphicFramePr>
        <p:xfrm>
          <a:off x="152400" y="4038600"/>
          <a:ext cx="8686800" cy="2602522"/>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685799">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750277">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468923">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8923">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525283622"/>
      </p:ext>
    </p:extLst>
  </p:cSld>
  <p:clrMapOvr>
    <a:masterClrMapping/>
  </p:clrMapOvr>
  <p:transition xmlns:p14="http://schemas.microsoft.com/office/powerpoint/2010/mai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5344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3366FF"/>
                </a:solidFill>
              </a:rPr>
              <a:t>4.1.-INTER -STATE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(d) </a:t>
            </a:r>
            <a:r>
              <a:rPr lang="en-US" sz="2000" dirty="0" smtClean="0">
                <a:solidFill>
                  <a:srgbClr val="000000"/>
                </a:solidFill>
              </a:rPr>
              <a:t>Out of supplies mentioned ,the value of supplies made through </a:t>
            </a:r>
            <a:r>
              <a:rPr lang="en-US" sz="2000" dirty="0" smtClean="0">
                <a:solidFill>
                  <a:srgbClr val="FF0000"/>
                </a:solidFill>
              </a:rPr>
              <a:t>e-commerce operator </a:t>
            </a:r>
            <a:r>
              <a:rPr lang="en-US" sz="2000" dirty="0" smtClean="0">
                <a:solidFill>
                  <a:srgbClr val="000000"/>
                </a:solidFill>
              </a:rPr>
              <a:t>attracting TCS </a:t>
            </a:r>
            <a:r>
              <a:rPr lang="en-US" sz="2000" dirty="0" smtClean="0">
                <a:solidFill>
                  <a:srgbClr val="FF0000"/>
                </a:solidFill>
              </a:rPr>
              <a:t>(Tax Rate wise AND </a:t>
            </a:r>
            <a:r>
              <a:rPr lang="en-US" sz="2000" dirty="0" err="1" smtClean="0">
                <a:solidFill>
                  <a:srgbClr val="FF0000"/>
                </a:solidFill>
              </a:rPr>
              <a:t>Gstin</a:t>
            </a:r>
            <a:r>
              <a:rPr lang="en-US" sz="2000" dirty="0" smtClean="0">
                <a:solidFill>
                  <a:srgbClr val="FF0000"/>
                </a:solidFill>
              </a:rPr>
              <a:t> of e-commerce operator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631104143"/>
              </p:ext>
            </p:extLst>
          </p:nvPr>
        </p:nvGraphicFramePr>
        <p:xfrm>
          <a:off x="152400" y="3505200"/>
          <a:ext cx="8686800" cy="31442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550358">
                <a:tc>
                  <a:txBody>
                    <a:bodyPr/>
                    <a:lstStyle/>
                    <a:p>
                      <a:r>
                        <a:rPr lang="en-US" dirty="0" smtClean="0"/>
                        <a:t>(a)</a:t>
                      </a:r>
                      <a:endParaRPr lang="en-US" dirty="0"/>
                    </a:p>
                  </a:txBody>
                  <a:tcPr/>
                </a:tc>
                <a:tc gridSpan="4">
                  <a:txBody>
                    <a:bodyPr/>
                    <a:lstStyle/>
                    <a:p>
                      <a:r>
                        <a:rPr lang="en-US" dirty="0" smtClean="0"/>
                        <a:t>GSTIN OF e-commerce</a:t>
                      </a:r>
                      <a:r>
                        <a:rPr lang="en-US" baseline="0" dirty="0" smtClean="0"/>
                        <a:t> operator</a:t>
                      </a:r>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237864081"/>
      </p:ext>
    </p:extLst>
  </p:cSld>
  <p:clrMapOvr>
    <a:masterClrMapping/>
  </p:clrMapOvr>
  <p:transition xmlns:p14="http://schemas.microsoft.com/office/powerpoint/2010/mai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lgn="ctr">
              <a:buAutoNum type="arabicPeriod"/>
            </a:pPr>
            <a:r>
              <a:rPr lang="en-US" sz="1800" dirty="0" smtClean="0"/>
              <a:t>  </a:t>
            </a:r>
            <a:r>
              <a:rPr lang="en-US" sz="3600" dirty="0" smtClean="0"/>
              <a:t> OUTWAD SUPPLIES</a:t>
            </a:r>
          </a:p>
          <a:p>
            <a:pPr marL="0" indent="0" algn="ctr">
              <a:buNone/>
            </a:pPr>
            <a:r>
              <a:rPr lang="en-US" sz="3600" dirty="0" smtClean="0"/>
              <a:t> –</a:t>
            </a:r>
          </a:p>
          <a:p>
            <a:pPr marL="0" indent="0" algn="ctr">
              <a:buNone/>
            </a:pPr>
            <a:r>
              <a:rPr lang="en-US" sz="3600" dirty="0" smtClean="0"/>
              <a:t>INTRA STATE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723869013"/>
      </p:ext>
    </p:extLst>
  </p:cSld>
  <p:clrMapOvr>
    <a:masterClrMapping/>
  </p:clrMapOvr>
  <p:transition xmlns:p14="http://schemas.microsoft.com/office/powerpoint/2010/mai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610600" cy="6019800"/>
          </a:xfrm>
        </p:spPr>
        <p:txBody>
          <a:bodyPr/>
          <a:lstStyle/>
          <a:p>
            <a:pPr marL="0" indent="0">
              <a:buNone/>
            </a:pPr>
            <a:r>
              <a:rPr lang="en-US" dirty="0" smtClean="0"/>
              <a:t>GSTR 3- PART A-POINT NO 4 OUTWARD SUPPLY TABEL REALTED TO OUTWARD SUPPLIES</a:t>
            </a:r>
          </a:p>
          <a:p>
            <a:pPr marL="0" indent="0">
              <a:buNone/>
            </a:pPr>
            <a:endParaRPr lang="en-US" dirty="0" smtClean="0"/>
          </a:p>
          <a:p>
            <a:pPr marL="0" indent="0" algn="ctr">
              <a:buNone/>
            </a:pPr>
            <a:r>
              <a:rPr lang="en-US" sz="2000" i="1" u="sng" dirty="0" smtClean="0">
                <a:solidFill>
                  <a:srgbClr val="008000"/>
                </a:solidFill>
              </a:rPr>
              <a:t>4.2.- INTRA -STATE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(A) Taxable Supplies </a:t>
            </a:r>
            <a:r>
              <a:rPr lang="en-US" sz="2000" dirty="0" smtClean="0"/>
              <a:t>(Other than reverse charge </a:t>
            </a:r>
            <a:r>
              <a:rPr lang="en-US" sz="2000" dirty="0"/>
              <a:t>)</a:t>
            </a:r>
            <a:r>
              <a:rPr lang="en-US" sz="2000" dirty="0" smtClean="0"/>
              <a:t>Tax Rate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98387502"/>
              </p:ext>
            </p:extLst>
          </p:nvPr>
        </p:nvGraphicFramePr>
        <p:xfrm>
          <a:off x="152400" y="4038600"/>
          <a:ext cx="8686800" cy="2675206"/>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685799">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750277">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SGST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468923">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8923">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856976415"/>
      </p:ext>
    </p:extLst>
  </p:cSld>
  <p:clrMapOvr>
    <a:masterClrMapping/>
  </p:clrMapOvr>
  <p:transition xmlns:p14="http://schemas.microsoft.com/office/powerpoint/2010/mai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8000"/>
                </a:solidFill>
              </a:rPr>
              <a:t>4.2-. INTRA-STATE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(B) Supplies attracting reverse charge</a:t>
            </a:r>
            <a:r>
              <a:rPr lang="en-US" sz="2000" dirty="0" smtClean="0"/>
              <a:t>-Tax payable by recipient of supply </a:t>
            </a:r>
            <a:r>
              <a:rPr lang="en-US" sz="2000" dirty="0" smtClean="0">
                <a:solidFill>
                  <a:srgbClr val="FF0000"/>
                </a:solidFill>
              </a:rPr>
              <a:t>(Tax Rate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19849035"/>
              </p:ext>
            </p:extLst>
          </p:nvPr>
        </p:nvGraphicFramePr>
        <p:xfrm>
          <a:off x="152400" y="4038600"/>
          <a:ext cx="8686800" cy="2675206"/>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685799">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750277">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S/U</a:t>
                      </a:r>
                      <a:r>
                        <a:rPr lang="en-US" sz="1600" baseline="0" dirty="0" smtClean="0"/>
                        <a:t> 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468923">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8923">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657149624"/>
      </p:ext>
    </p:extLst>
  </p:cSld>
  <p:clrMapOvr>
    <a:masterClrMapping/>
  </p:clrMapOvr>
  <p:transition xmlns:p14="http://schemas.microsoft.com/office/powerpoint/2010/mai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8000"/>
                </a:solidFill>
              </a:rPr>
              <a:t>4.2. INTRA-STATE SUPPLIES</a:t>
            </a:r>
          </a:p>
          <a:p>
            <a:pPr marL="0" indent="0" algn="ctr">
              <a:buNone/>
            </a:pPr>
            <a:r>
              <a:rPr lang="en-US" sz="2000" dirty="0" smtClean="0"/>
              <a:t>(NET SUPPLY FOR THE </a:t>
            </a:r>
            <a:r>
              <a:rPr lang="en-US" sz="2000" dirty="0" smtClean="0">
                <a:solidFill>
                  <a:srgbClr val="FF0000"/>
                </a:solidFill>
              </a:rPr>
              <a:t>MONTH CUM YEAR</a:t>
            </a:r>
            <a:r>
              <a:rPr lang="en-US" sz="2000" dirty="0" smtClean="0"/>
              <a:t>)</a:t>
            </a:r>
          </a:p>
          <a:p>
            <a:pPr marL="0" indent="0">
              <a:buNone/>
            </a:pPr>
            <a:r>
              <a:rPr lang="en-US" sz="2000" dirty="0" smtClean="0"/>
              <a:t> </a:t>
            </a:r>
          </a:p>
          <a:p>
            <a:pPr marL="457200" indent="-457200">
              <a:buAutoNum type="arabicPeriod"/>
            </a:pPr>
            <a:r>
              <a:rPr lang="en-US" sz="2000" dirty="0" smtClean="0">
                <a:solidFill>
                  <a:srgbClr val="FF0000"/>
                </a:solidFill>
              </a:rPr>
              <a:t>(C) </a:t>
            </a:r>
            <a:r>
              <a:rPr lang="en-US" sz="2000" dirty="0" smtClean="0">
                <a:solidFill>
                  <a:srgbClr val="000000"/>
                </a:solidFill>
              </a:rPr>
              <a:t>Out of supplies mentioned ,the value of supplies made through </a:t>
            </a:r>
            <a:r>
              <a:rPr lang="en-US" sz="2000" dirty="0" smtClean="0">
                <a:solidFill>
                  <a:srgbClr val="FF0000"/>
                </a:solidFill>
              </a:rPr>
              <a:t>e-commerce operator </a:t>
            </a:r>
            <a:r>
              <a:rPr lang="en-US" sz="2000" dirty="0" smtClean="0">
                <a:solidFill>
                  <a:srgbClr val="000000"/>
                </a:solidFill>
              </a:rPr>
              <a:t>attracting TCS </a:t>
            </a:r>
            <a:r>
              <a:rPr lang="en-US" sz="2000" dirty="0" smtClean="0">
                <a:solidFill>
                  <a:srgbClr val="FF0000"/>
                </a:solidFill>
              </a:rPr>
              <a:t>(Tax Rate wise AND </a:t>
            </a:r>
            <a:r>
              <a:rPr lang="en-US" sz="2000" dirty="0" err="1" smtClean="0">
                <a:solidFill>
                  <a:srgbClr val="FF0000"/>
                </a:solidFill>
              </a:rPr>
              <a:t>Gstin</a:t>
            </a:r>
            <a:r>
              <a:rPr lang="en-US" sz="2000" dirty="0" smtClean="0">
                <a:solidFill>
                  <a:srgbClr val="FF0000"/>
                </a:solidFill>
              </a:rPr>
              <a:t> of e-commerce operator wise)</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804264696"/>
              </p:ext>
            </p:extLst>
          </p:nvPr>
        </p:nvGraphicFramePr>
        <p:xfrm>
          <a:off x="152400" y="3505200"/>
          <a:ext cx="8686800" cy="31442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RETURN</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550358">
                <a:tc>
                  <a:txBody>
                    <a:bodyPr/>
                    <a:lstStyle/>
                    <a:p>
                      <a:r>
                        <a:rPr lang="en-US" dirty="0" smtClean="0"/>
                        <a:t>(a)</a:t>
                      </a:r>
                      <a:endParaRPr lang="en-US" dirty="0"/>
                    </a:p>
                  </a:txBody>
                  <a:tcPr/>
                </a:tc>
                <a:tc gridSpan="4">
                  <a:txBody>
                    <a:bodyPr/>
                    <a:lstStyle/>
                    <a:p>
                      <a:r>
                        <a:rPr lang="en-US" dirty="0" smtClean="0"/>
                        <a:t>GSTIN OF e-commerce</a:t>
                      </a:r>
                      <a:r>
                        <a:rPr lang="en-US" baseline="0" dirty="0" smtClean="0"/>
                        <a:t> operator</a:t>
                      </a:r>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875639169"/>
      </p:ext>
    </p:extLst>
  </p:cSld>
  <p:clrMapOvr>
    <a:masterClrMapping/>
  </p:clrMapOvr>
  <p:transition xmlns:p14="http://schemas.microsoft.com/office/powerpoint/2010/mai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lgn="ctr">
              <a:buAutoNum type="arabicPeriod"/>
            </a:pPr>
            <a:r>
              <a:rPr lang="en-US" sz="1800" dirty="0" smtClean="0"/>
              <a:t>  </a:t>
            </a:r>
            <a:r>
              <a:rPr lang="en-US" sz="3600" dirty="0" smtClean="0"/>
              <a:t> OUTWAD SUPPLIES</a:t>
            </a:r>
          </a:p>
          <a:p>
            <a:pPr marL="0" indent="0" algn="ctr">
              <a:buNone/>
            </a:pPr>
            <a:r>
              <a:rPr lang="en-US" sz="3600" dirty="0" smtClean="0"/>
              <a:t> –</a:t>
            </a:r>
          </a:p>
          <a:p>
            <a:pPr marL="0" indent="0" algn="ctr">
              <a:buNone/>
            </a:pPr>
            <a:r>
              <a:rPr lang="en-US" sz="3600" dirty="0" smtClean="0"/>
              <a:t>TAX EFFECT OF AMENDMENTS INTER </a:t>
            </a:r>
          </a:p>
          <a:p>
            <a:pPr marL="0" indent="0" algn="ctr">
              <a:buNone/>
            </a:pPr>
            <a:r>
              <a:rPr lang="en-US" sz="3600" dirty="0" smtClean="0"/>
              <a:t>AND</a:t>
            </a:r>
          </a:p>
          <a:p>
            <a:pPr marL="0" indent="0" algn="ctr">
              <a:buNone/>
            </a:pPr>
            <a:r>
              <a:rPr lang="en-US" sz="3600" dirty="0" smtClean="0"/>
              <a:t>INTRA STATE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865357962"/>
      </p:ext>
    </p:extLst>
  </p:cSld>
  <p:clrMapOvr>
    <a:masterClrMapping/>
  </p:clrMapOvr>
  <p:transition xmlns:p14="http://schemas.microsoft.com/office/powerpoint/2010/mai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00FF"/>
                </a:solidFill>
              </a:rPr>
              <a:t>4.3. TAX EFFECT OF AMENDMENT MADE IN RESPECT OF OUTWARD SUPPLIES</a:t>
            </a:r>
          </a:p>
          <a:p>
            <a:pPr marL="457200" indent="-457200" algn="ctr">
              <a:buAutoNum type="arabicParenBoth"/>
            </a:pPr>
            <a:r>
              <a:rPr lang="en-US" sz="2000" i="1" u="sng" dirty="0" smtClean="0">
                <a:solidFill>
                  <a:srgbClr val="0000FF"/>
                </a:solidFill>
              </a:rPr>
              <a:t>INTER STATE SUPPLIES</a:t>
            </a:r>
          </a:p>
          <a:p>
            <a:pPr marL="0" indent="0">
              <a:buNone/>
            </a:pPr>
            <a:r>
              <a:rPr lang="en-US" sz="2000" i="1" u="sng" dirty="0" smtClean="0">
                <a:solidFill>
                  <a:srgbClr val="0000FF"/>
                </a:solidFill>
              </a:rPr>
              <a:t>(A) </a:t>
            </a:r>
            <a:r>
              <a:rPr lang="en-US" sz="2000" i="1" u="sng" dirty="0" err="1" smtClean="0">
                <a:solidFill>
                  <a:srgbClr val="0000FF"/>
                </a:solidFill>
              </a:rPr>
              <a:t>Taxab;e</a:t>
            </a:r>
            <a:r>
              <a:rPr lang="en-US" sz="2000" i="1" u="sng" dirty="0" smtClean="0">
                <a:solidFill>
                  <a:srgbClr val="0000FF"/>
                </a:solidFill>
              </a:rPr>
              <a:t> supplies </a:t>
            </a:r>
            <a:r>
              <a:rPr lang="en-US" sz="2000" i="1" u="sng" dirty="0" smtClean="0"/>
              <a:t>(Other than </a:t>
            </a:r>
            <a:r>
              <a:rPr lang="en-US" sz="2000" i="1" u="sng" dirty="0" err="1" smtClean="0"/>
              <a:t>reverese</a:t>
            </a:r>
            <a:r>
              <a:rPr lang="en-US" sz="2000" i="1" u="sng" dirty="0" smtClean="0"/>
              <a:t> charge and Zero Rated supply with payment of </a:t>
            </a:r>
            <a:r>
              <a:rPr lang="en-US" sz="2000" i="1" u="sng" dirty="0" err="1" smtClean="0"/>
              <a:t>Integraed</a:t>
            </a:r>
            <a:r>
              <a:rPr lang="en-US" sz="2000" i="1" u="sng" dirty="0" smtClean="0"/>
              <a:t> Tax)(Rate wise</a:t>
            </a:r>
            <a:endParaRPr lang="en-US" sz="2000" i="1" u="sng" dirty="0" smtClean="0">
              <a:solidFill>
                <a:srgbClr val="0000FF"/>
              </a:solidFill>
            </a:endParaRPr>
          </a:p>
          <a:p>
            <a:pPr marL="0" indent="0" algn="ctr">
              <a:buNone/>
            </a:pPr>
            <a:endParaRPr lang="en-US" sz="2000" dirty="0" smtClean="0"/>
          </a:p>
          <a:p>
            <a:pPr marL="0" indent="0">
              <a:buNone/>
            </a:pPr>
            <a:endParaRPr lang="en-US" sz="20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426164718"/>
              </p:ext>
            </p:extLst>
          </p:nvPr>
        </p:nvGraphicFramePr>
        <p:xfrm>
          <a:off x="152400" y="3505200"/>
          <a:ext cx="8686800" cy="31700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Electronic</a:t>
                      </a:r>
                      <a:r>
                        <a:rPr lang="en-US" baseline="0" dirty="0" smtClean="0"/>
                        <a:t> Credit Ledger</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550358">
                <a:tc>
                  <a:txBody>
                    <a:bodyPr/>
                    <a:lstStyle/>
                    <a:p>
                      <a:endParaRPr lang="en-US" dirty="0"/>
                    </a:p>
                  </a:txBody>
                  <a:tcPr/>
                </a:tc>
                <a:tc gridSpan="4">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564442974"/>
      </p:ext>
    </p:extLst>
  </p:cSld>
  <p:clrMapOvr>
    <a:masterClrMapping/>
  </p:clrMapOvr>
  <p:transition xmlns:p14="http://schemas.microsoft.com/office/powerpoint/2010/mai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00FF"/>
                </a:solidFill>
              </a:rPr>
              <a:t>4.3. TAX EFFECT OF AMENDMENT MADE IN RESPECT OF OUTWARD SUPPLIES</a:t>
            </a:r>
          </a:p>
          <a:p>
            <a:pPr marL="457200" indent="-457200" algn="ctr">
              <a:buAutoNum type="arabicParenBoth"/>
            </a:pPr>
            <a:r>
              <a:rPr lang="en-US" sz="2000" i="1" u="sng" dirty="0" smtClean="0">
                <a:solidFill>
                  <a:srgbClr val="0000FF"/>
                </a:solidFill>
              </a:rPr>
              <a:t>INTER STATE SUPPLIES</a:t>
            </a:r>
          </a:p>
          <a:p>
            <a:pPr marL="0" indent="0">
              <a:buNone/>
            </a:pPr>
            <a:r>
              <a:rPr lang="en-US" sz="2000" i="1" u="sng" dirty="0" smtClean="0">
                <a:solidFill>
                  <a:srgbClr val="0000FF"/>
                </a:solidFill>
              </a:rPr>
              <a:t>(B) </a:t>
            </a:r>
            <a:r>
              <a:rPr lang="en-US" sz="2000" i="1" u="sng" dirty="0" smtClean="0"/>
              <a:t> </a:t>
            </a:r>
            <a:r>
              <a:rPr lang="en-US" sz="2000" i="1" u="sng" dirty="0" smtClean="0">
                <a:solidFill>
                  <a:srgbClr val="0000FF"/>
                </a:solidFill>
              </a:rPr>
              <a:t>Zero rated supply </a:t>
            </a:r>
            <a:r>
              <a:rPr lang="en-US" sz="2000" i="1" u="sng" dirty="0" smtClean="0"/>
              <a:t>made with payment of </a:t>
            </a:r>
            <a:r>
              <a:rPr lang="en-US" sz="2000" i="1" u="sng" dirty="0" err="1" smtClean="0"/>
              <a:t>Integraed</a:t>
            </a:r>
            <a:r>
              <a:rPr lang="en-US" sz="2000" i="1" u="sng" dirty="0" smtClean="0"/>
              <a:t> Tax)(Rate wise</a:t>
            </a:r>
            <a:endParaRPr lang="en-US" sz="2000" i="1" u="sng" dirty="0" smtClean="0">
              <a:solidFill>
                <a:srgbClr val="0000FF"/>
              </a:solidFill>
            </a:endParaRPr>
          </a:p>
          <a:p>
            <a:pPr marL="0" indent="0" algn="ctr">
              <a:buNone/>
            </a:pPr>
            <a:endParaRPr lang="en-US" sz="2000" dirty="0" smtClean="0"/>
          </a:p>
          <a:p>
            <a:pPr marL="0" indent="0">
              <a:buNone/>
            </a:pPr>
            <a:endParaRPr lang="en-US" sz="20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607372252"/>
              </p:ext>
            </p:extLst>
          </p:nvPr>
        </p:nvGraphicFramePr>
        <p:xfrm>
          <a:off x="152400" y="3505200"/>
          <a:ext cx="8686800" cy="31700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Electronic</a:t>
                      </a:r>
                      <a:r>
                        <a:rPr lang="en-US" baseline="0" dirty="0" smtClean="0"/>
                        <a:t> Credit Ledger</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550358">
                <a:tc>
                  <a:txBody>
                    <a:bodyPr/>
                    <a:lstStyle/>
                    <a:p>
                      <a:endParaRPr lang="en-US" dirty="0"/>
                    </a:p>
                  </a:txBody>
                  <a:tcPr/>
                </a:tc>
                <a:tc gridSpan="4">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76779474"/>
      </p:ext>
    </p:extLst>
  </p:cSld>
  <p:clrMapOvr>
    <a:masterClrMapping/>
  </p:clrMapOvr>
  <p:transition xmlns:p14="http://schemas.microsoft.com/office/powerpoint/2010/mai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762000"/>
            <a:ext cx="8077200" cy="5943600"/>
          </a:xfrm>
        </p:spPr>
        <p:txBody>
          <a:bodyPr>
            <a:normAutofit lnSpcReduction="10000"/>
          </a:bodyPr>
          <a:lstStyle/>
          <a:p>
            <a:pPr marL="0" indent="0" algn="ctr">
              <a:buNone/>
            </a:pPr>
            <a:r>
              <a:rPr lang="en-US" dirty="0" smtClean="0"/>
              <a:t> </a:t>
            </a:r>
            <a:r>
              <a:rPr lang="en-US" dirty="0" smtClean="0">
                <a:solidFill>
                  <a:srgbClr val="FF0000"/>
                </a:solidFill>
              </a:rPr>
              <a:t>GENERAL CHECK LIST-SLIDE 1</a:t>
            </a:r>
          </a:p>
          <a:p>
            <a:r>
              <a:rPr lang="en-US" dirty="0" smtClean="0"/>
              <a:t>General profile of registered person-</a:t>
            </a:r>
          </a:p>
          <a:p>
            <a:endParaRPr lang="en-US" dirty="0" smtClean="0"/>
          </a:p>
          <a:p>
            <a:r>
              <a:rPr lang="en-US" dirty="0" smtClean="0"/>
              <a:t>GST Registration Certificate</a:t>
            </a:r>
          </a:p>
          <a:p>
            <a:endParaRPr lang="en-US" dirty="0"/>
          </a:p>
          <a:p>
            <a:r>
              <a:rPr lang="en-US" dirty="0" smtClean="0"/>
              <a:t>Address of Principal Place of Business</a:t>
            </a:r>
          </a:p>
          <a:p>
            <a:endParaRPr lang="en-US" dirty="0"/>
          </a:p>
          <a:p>
            <a:r>
              <a:rPr lang="en-US" dirty="0" smtClean="0"/>
              <a:t>Address of Additional Place of Business</a:t>
            </a:r>
          </a:p>
          <a:p>
            <a:endParaRPr lang="en-US" dirty="0"/>
          </a:p>
          <a:p>
            <a:r>
              <a:rPr lang="en-US" dirty="0" smtClean="0"/>
              <a:t>Place of dispatch of material ,whether it is same as per </a:t>
            </a:r>
            <a:r>
              <a:rPr lang="en-US" dirty="0" err="1" smtClean="0"/>
              <a:t>gst</a:t>
            </a:r>
            <a:r>
              <a:rPr lang="en-US" dirty="0" smtClean="0"/>
              <a:t> certificate? Determination of place of supply?</a:t>
            </a:r>
          </a:p>
          <a:p>
            <a:endParaRPr lang="en-US" dirty="0"/>
          </a:p>
          <a:p>
            <a:r>
              <a:rPr lang="en-US" dirty="0" smtClean="0"/>
              <a:t>Constitution of  Business copy of MOA </a:t>
            </a:r>
            <a:r>
              <a:rPr lang="en-US" dirty="0"/>
              <a:t>OR Partnership deed </a:t>
            </a:r>
            <a:r>
              <a:rPr lang="en-US" dirty="0" smtClean="0"/>
              <a:t>or LLP Agreement or society bye laws </a:t>
            </a:r>
            <a:r>
              <a:rPr lang="en-US" dirty="0" err="1" smtClean="0"/>
              <a:t>etc</a:t>
            </a:r>
            <a:r>
              <a:rPr lang="en-US" dirty="0"/>
              <a:t>,</a:t>
            </a:r>
          </a:p>
          <a:p>
            <a:endParaRPr lang="en-US" dirty="0" smtClean="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030611756"/>
      </p:ext>
    </p:extLst>
  </p:cSld>
  <p:clrMapOvr>
    <a:masterClrMapping/>
  </p:clrMapOvr>
  <p:transition xmlns:p14="http://schemas.microsoft.com/office/powerpoint/2010/mai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00FF"/>
                </a:solidFill>
              </a:rPr>
              <a:t>4.3. TAX EFFECT OF AMENDMENT MADE IN RESPECT OF OUTWARD SUPPLIES</a:t>
            </a:r>
          </a:p>
          <a:p>
            <a:pPr marL="457200" indent="-457200" algn="ctr">
              <a:buAutoNum type="arabicParenBoth"/>
            </a:pPr>
            <a:r>
              <a:rPr lang="en-US" sz="2000" i="1" u="sng" dirty="0" smtClean="0">
                <a:solidFill>
                  <a:srgbClr val="0000FF"/>
                </a:solidFill>
              </a:rPr>
              <a:t>INTER STATE SUPPLIES</a:t>
            </a:r>
          </a:p>
          <a:p>
            <a:pPr marL="0" indent="0">
              <a:buNone/>
            </a:pPr>
            <a:r>
              <a:rPr lang="en-US" sz="2000" i="1" u="sng" dirty="0" smtClean="0">
                <a:solidFill>
                  <a:srgbClr val="0000FF"/>
                </a:solidFill>
              </a:rPr>
              <a:t>(C)</a:t>
            </a:r>
            <a:r>
              <a:rPr lang="en-US" sz="2000" i="1" u="sng" dirty="0" smtClean="0"/>
              <a:t>Out of the Supplies mentioned at </a:t>
            </a:r>
            <a:r>
              <a:rPr lang="en-US" sz="2000" i="1" u="sng" dirty="0" err="1" smtClean="0"/>
              <a:t>A,the</a:t>
            </a:r>
            <a:r>
              <a:rPr lang="en-US" sz="2000" i="1" u="sng" dirty="0" smtClean="0"/>
              <a:t> value of supplies made though an e-commerce operator attracting TCS </a:t>
            </a:r>
            <a:endParaRPr lang="en-US" sz="2000" i="1" u="sng" dirty="0" smtClean="0">
              <a:solidFill>
                <a:srgbClr val="0000FF"/>
              </a:solidFill>
            </a:endParaRPr>
          </a:p>
          <a:p>
            <a:pPr marL="0" indent="0" algn="ctr">
              <a:buNone/>
            </a:pPr>
            <a:endParaRPr lang="en-US" sz="2000" dirty="0" smtClean="0"/>
          </a:p>
          <a:p>
            <a:pPr marL="0" indent="0">
              <a:buNone/>
            </a:pPr>
            <a:endParaRPr lang="en-US" sz="20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44782928"/>
              </p:ext>
            </p:extLst>
          </p:nvPr>
        </p:nvGraphicFramePr>
        <p:xfrm>
          <a:off x="152400" y="3505200"/>
          <a:ext cx="8686800" cy="31700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Electronic</a:t>
                      </a:r>
                      <a:r>
                        <a:rPr lang="en-US" baseline="0" dirty="0" smtClean="0"/>
                        <a:t> Credit Ledger</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550358">
                <a:tc>
                  <a:txBody>
                    <a:bodyPr/>
                    <a:lstStyle/>
                    <a:p>
                      <a:endParaRPr lang="en-US" dirty="0"/>
                    </a:p>
                  </a:txBody>
                  <a:tcPr/>
                </a:tc>
                <a:tc gridSpan="4">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4316326"/>
      </p:ext>
    </p:extLst>
  </p:cSld>
  <p:clrMapOvr>
    <a:masterClrMapping/>
  </p:clrMapOvr>
  <p:transition xmlns:p14="http://schemas.microsoft.com/office/powerpoint/2010/mai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0000FF"/>
                </a:solidFill>
              </a:rPr>
              <a:t>4</a:t>
            </a:r>
            <a:r>
              <a:rPr lang="en-US" sz="2000" i="1" u="sng" dirty="0" smtClean="0">
                <a:solidFill>
                  <a:srgbClr val="660066"/>
                </a:solidFill>
              </a:rPr>
              <a:t>.3. TAX EFFECT OF AMENDMENT MADE IN RESPECT OF OUTWARD SUPPLIES</a:t>
            </a:r>
          </a:p>
          <a:p>
            <a:pPr marL="0" indent="0" algn="ctr">
              <a:buNone/>
            </a:pPr>
            <a:r>
              <a:rPr lang="en-US" sz="2000" i="1" u="sng" dirty="0" smtClean="0">
                <a:solidFill>
                  <a:srgbClr val="660066"/>
                </a:solidFill>
              </a:rPr>
              <a:t>(II) INTRA  STATE SUPPLIES</a:t>
            </a:r>
          </a:p>
          <a:p>
            <a:pPr marL="0" indent="0">
              <a:buNone/>
            </a:pPr>
            <a:r>
              <a:rPr lang="en-US" sz="2000" i="1" u="sng" dirty="0" smtClean="0">
                <a:solidFill>
                  <a:srgbClr val="0000FF"/>
                </a:solidFill>
              </a:rPr>
              <a:t>(</a:t>
            </a:r>
            <a:r>
              <a:rPr lang="en-US" sz="2000" i="1" u="sng" dirty="0" smtClean="0">
                <a:solidFill>
                  <a:srgbClr val="660066"/>
                </a:solidFill>
              </a:rPr>
              <a:t>A) </a:t>
            </a:r>
            <a:r>
              <a:rPr lang="en-US" sz="2000" i="1" u="sng" dirty="0" err="1" smtClean="0">
                <a:solidFill>
                  <a:srgbClr val="660066"/>
                </a:solidFill>
              </a:rPr>
              <a:t>Taxab;e</a:t>
            </a:r>
            <a:r>
              <a:rPr lang="en-US" sz="2000" i="1" u="sng" dirty="0" smtClean="0">
                <a:solidFill>
                  <a:srgbClr val="660066"/>
                </a:solidFill>
              </a:rPr>
              <a:t> supplies </a:t>
            </a:r>
            <a:r>
              <a:rPr lang="en-US" sz="2000" i="1" u="sng" dirty="0" smtClean="0"/>
              <a:t>(Other than </a:t>
            </a:r>
            <a:r>
              <a:rPr lang="en-US" sz="2000" i="1" u="sng" dirty="0" err="1" smtClean="0"/>
              <a:t>reverese</a:t>
            </a:r>
            <a:r>
              <a:rPr lang="en-US" sz="2000" i="1" u="sng" dirty="0" smtClean="0"/>
              <a:t> charge)(Rate wise</a:t>
            </a:r>
            <a:endParaRPr lang="en-US" sz="2000" i="1" u="sng" dirty="0" smtClean="0">
              <a:solidFill>
                <a:srgbClr val="0000FF"/>
              </a:solidFill>
            </a:endParaRPr>
          </a:p>
          <a:p>
            <a:pPr marL="0" indent="0" algn="ctr">
              <a:buNone/>
            </a:pPr>
            <a:endParaRPr lang="en-US" sz="2000" dirty="0" smtClean="0"/>
          </a:p>
          <a:p>
            <a:pPr marL="0" indent="0">
              <a:buNone/>
            </a:pPr>
            <a:endParaRPr lang="en-US" sz="20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61010019"/>
              </p:ext>
            </p:extLst>
          </p:nvPr>
        </p:nvGraphicFramePr>
        <p:xfrm>
          <a:off x="152400" y="3505200"/>
          <a:ext cx="8686800" cy="31700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Electronic</a:t>
                      </a:r>
                      <a:r>
                        <a:rPr lang="en-US" baseline="0" dirty="0" smtClean="0"/>
                        <a:t> Credit Ledger</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S/U</a:t>
                      </a:r>
                      <a:r>
                        <a:rPr lang="en-US" sz="1600" baseline="0" dirty="0" smtClean="0"/>
                        <a:t> 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550358">
                <a:tc>
                  <a:txBody>
                    <a:bodyPr/>
                    <a:lstStyle/>
                    <a:p>
                      <a:endParaRPr lang="en-US" dirty="0"/>
                    </a:p>
                  </a:txBody>
                  <a:tcPr/>
                </a:tc>
                <a:tc gridSpan="4">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52239924"/>
      </p:ext>
    </p:extLst>
  </p:cSld>
  <p:clrMapOvr>
    <a:masterClrMapping/>
  </p:clrMapOvr>
  <p:transition xmlns:p14="http://schemas.microsoft.com/office/powerpoint/2010/mai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0" y="838200"/>
            <a:ext cx="8763000" cy="6019800"/>
          </a:xfrm>
        </p:spPr>
        <p:txBody>
          <a:bodyPr/>
          <a:lstStyle/>
          <a:p>
            <a:pPr marL="0" indent="0">
              <a:buNone/>
            </a:pPr>
            <a:r>
              <a:rPr lang="en-US" dirty="0" err="1" smtClean="0"/>
              <a:t>Tabel</a:t>
            </a:r>
            <a:r>
              <a:rPr lang="en-US" dirty="0" smtClean="0"/>
              <a:t> 4 Outward supplies continue:-</a:t>
            </a:r>
          </a:p>
          <a:p>
            <a:pPr marL="0" indent="0" algn="ctr">
              <a:buNone/>
            </a:pPr>
            <a:r>
              <a:rPr lang="en-US" sz="2000" i="1" u="sng" dirty="0" smtClean="0">
                <a:solidFill>
                  <a:srgbClr val="660066"/>
                </a:solidFill>
              </a:rPr>
              <a:t>4.3. TAX EFFECT OF AMENDMENT MADE IN RESPECT OF OUTWARD SUPPLIES</a:t>
            </a:r>
          </a:p>
          <a:p>
            <a:pPr marL="0" indent="0" algn="ctr">
              <a:buNone/>
            </a:pPr>
            <a:r>
              <a:rPr lang="en-US" sz="2000" i="1" u="sng" dirty="0" smtClean="0">
                <a:solidFill>
                  <a:srgbClr val="660066"/>
                </a:solidFill>
              </a:rPr>
              <a:t>(II) INTRA STATE SUPPLIES</a:t>
            </a:r>
          </a:p>
          <a:p>
            <a:pPr marL="0" indent="0">
              <a:buNone/>
            </a:pPr>
            <a:r>
              <a:rPr lang="en-US" sz="2000" i="1" u="sng" dirty="0" smtClean="0">
                <a:solidFill>
                  <a:srgbClr val="0000FF"/>
                </a:solidFill>
              </a:rPr>
              <a:t>(B)</a:t>
            </a:r>
            <a:r>
              <a:rPr lang="en-US" sz="2000" i="1" u="sng" dirty="0" smtClean="0"/>
              <a:t>Out of the Supplies mentioned at </a:t>
            </a:r>
            <a:r>
              <a:rPr lang="en-US" sz="2000" i="1" u="sng" dirty="0" err="1" smtClean="0"/>
              <a:t>A,the</a:t>
            </a:r>
            <a:r>
              <a:rPr lang="en-US" sz="2000" i="1" u="sng" dirty="0" smtClean="0"/>
              <a:t> value of supplies made though an e-commerce operator attracting TCS </a:t>
            </a:r>
            <a:endParaRPr lang="en-US" sz="2000" i="1" u="sng" dirty="0" smtClean="0">
              <a:solidFill>
                <a:srgbClr val="0000FF"/>
              </a:solidFill>
            </a:endParaRPr>
          </a:p>
          <a:p>
            <a:pPr marL="0" indent="0" algn="ctr">
              <a:buNone/>
            </a:pPr>
            <a:endParaRPr lang="en-US" sz="2000" dirty="0" smtClean="0"/>
          </a:p>
          <a:p>
            <a:pPr marL="0" indent="0">
              <a:buNone/>
            </a:pPr>
            <a:endParaRPr lang="en-US" sz="20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273069986"/>
              </p:ext>
            </p:extLst>
          </p:nvPr>
        </p:nvGraphicFramePr>
        <p:xfrm>
          <a:off x="152400" y="3505200"/>
          <a:ext cx="8686800" cy="3170009"/>
        </p:xfrm>
        <a:graphic>
          <a:graphicData uri="http://schemas.openxmlformats.org/drawingml/2006/table">
            <a:tbl>
              <a:tblPr firstRow="1" bandRow="1">
                <a:tableStyleId>{5C22544A-7EE6-4342-B048-85BDC9FD1C3A}</a:tableStyleId>
              </a:tblPr>
              <a:tblGrid>
                <a:gridCol w="744376"/>
                <a:gridCol w="1243040"/>
                <a:gridCol w="744376"/>
                <a:gridCol w="744376"/>
                <a:gridCol w="744376"/>
                <a:gridCol w="744376"/>
                <a:gridCol w="744376"/>
                <a:gridCol w="744376"/>
                <a:gridCol w="744376"/>
                <a:gridCol w="744376"/>
                <a:gridCol w="744376"/>
              </a:tblGrid>
              <a:tr h="1073198">
                <a:tc>
                  <a:txBody>
                    <a:bodyPr/>
                    <a:lstStyle/>
                    <a:p>
                      <a:r>
                        <a:rPr lang="en-US" dirty="0" smtClean="0"/>
                        <a:t>(1)</a:t>
                      </a:r>
                      <a:endParaRPr lang="en-US" dirty="0"/>
                    </a:p>
                  </a:txBody>
                  <a:tcPr/>
                </a:tc>
                <a:tc>
                  <a:txBody>
                    <a:bodyPr/>
                    <a:lstStyle/>
                    <a:p>
                      <a:r>
                        <a:rPr lang="en-US" dirty="0" smtClean="0"/>
                        <a:t>(2)</a:t>
                      </a:r>
                      <a:endParaRPr lang="en-US" dirty="0"/>
                    </a:p>
                  </a:txBody>
                  <a:tcPr/>
                </a:tc>
                <a:tc gridSpan="3">
                  <a:txBody>
                    <a:bodyPr/>
                    <a:lstStyle/>
                    <a:p>
                      <a:r>
                        <a:rPr lang="en-US" dirty="0" smtClean="0"/>
                        <a:t>(3.)AMOUNT OF TAX AS PER Electronic</a:t>
                      </a:r>
                      <a:r>
                        <a:rPr lang="en-US" baseline="0" dirty="0" smtClean="0"/>
                        <a:t> Credit Ledger</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(4)AMOUNT</a:t>
                      </a:r>
                      <a:r>
                        <a:rPr lang="en-US" baseline="0" dirty="0" smtClean="0"/>
                        <a:t> OF TAX AS PER BOOKS</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DIFFERENCE RETUN</a:t>
                      </a:r>
                      <a:r>
                        <a:rPr lang="en-US" baseline="0" dirty="0" smtClean="0"/>
                        <a:t> AND BOOKS(3-4)</a:t>
                      </a:r>
                      <a:endParaRPr lang="en-US" dirty="0"/>
                    </a:p>
                  </a:txBody>
                  <a:tcPr/>
                </a:tc>
                <a:tc hMerge="1">
                  <a:txBody>
                    <a:bodyPr/>
                    <a:lstStyle/>
                    <a:p>
                      <a:endParaRPr lang="en-US" dirty="0"/>
                    </a:p>
                  </a:txBody>
                  <a:tcPr/>
                </a:tc>
                <a:tc hMerge="1">
                  <a:txBody>
                    <a:bodyPr/>
                    <a:lstStyle/>
                    <a:p>
                      <a:endParaRPr lang="en-US" dirty="0"/>
                    </a:p>
                  </a:txBody>
                  <a:tcPr/>
                </a:tc>
              </a:tr>
              <a:tr h="880573">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550358">
                <a:tc>
                  <a:txBody>
                    <a:bodyPr/>
                    <a:lstStyle/>
                    <a:p>
                      <a:endParaRPr lang="en-US" dirty="0"/>
                    </a:p>
                  </a:txBody>
                  <a:tcPr/>
                </a:tc>
                <a:tc gridSpan="4">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50358">
                <a:tc>
                  <a:txBody>
                    <a:bodyPr/>
                    <a:lstStyle/>
                    <a:p>
                      <a:r>
                        <a:rPr lang="en-US" sz="1200" dirty="0" smtClean="0"/>
                        <a:t>TOTAL</a:t>
                      </a:r>
                      <a:endParaRPr lang="en-US" sz="1200"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610937565"/>
      </p:ext>
    </p:extLst>
  </p:cSld>
  <p:clrMapOvr>
    <a:masterClrMapping/>
  </p:clrMapOvr>
  <p:transition xmlns:p14="http://schemas.microsoft.com/office/powerpoint/2010/main">
    <p:wedg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lgn="ctr">
              <a:buAutoNum type="arabicPeriod"/>
            </a:pPr>
            <a:r>
              <a:rPr lang="en-US" sz="1800" dirty="0" smtClean="0"/>
              <a:t>  </a:t>
            </a:r>
            <a:r>
              <a:rPr lang="en-US" sz="3600" dirty="0" smtClean="0"/>
              <a:t> INWARD SUPPLIES</a:t>
            </a:r>
          </a:p>
          <a:p>
            <a:pPr marL="0" indent="0" algn="ctr">
              <a:buNone/>
            </a:pPr>
            <a:r>
              <a:rPr lang="en-US" sz="3600" dirty="0" smtClean="0"/>
              <a:t> –</a:t>
            </a:r>
          </a:p>
          <a:p>
            <a:pPr marL="0" indent="0" algn="ctr">
              <a:buNone/>
            </a:pPr>
            <a:r>
              <a:rPr lang="en-US" sz="3600" dirty="0" smtClean="0"/>
              <a:t>TAX PAYABLE ON REVERSE CHARGE</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865357962"/>
      </p:ext>
    </p:extLst>
  </p:cSld>
  <p:clrMapOvr>
    <a:masterClrMapping/>
  </p:clrMapOvr>
  <p:transition xmlns:p14="http://schemas.microsoft.com/office/powerpoint/2010/main">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Autofit/>
          </a:bodyPr>
          <a:lstStyle/>
          <a:p>
            <a:r>
              <a:rPr lang="en-US" sz="1800" dirty="0"/>
              <a:t>Accounts and records- preparation for </a:t>
            </a:r>
            <a:r>
              <a:rPr lang="en-US" sz="1800" dirty="0" err="1"/>
              <a:t>gst</a:t>
            </a:r>
            <a:r>
              <a:rPr lang="en-US" sz="1800" dirty="0"/>
              <a:t> </a:t>
            </a:r>
            <a:r>
              <a:rPr lang="en-US" sz="1800" dirty="0" smtClean="0"/>
              <a:t>audit</a:t>
            </a:r>
            <a:br>
              <a:rPr lang="en-US" sz="1800" dirty="0" smtClean="0"/>
            </a:br>
            <a:r>
              <a:rPr lang="en-US" sz="1800" dirty="0" smtClean="0"/>
              <a:t>RECONCILIATION STATEMENT AS PER GSTR 3</a:t>
            </a:r>
            <a:endParaRPr lang="en-US" sz="1800" dirty="0"/>
          </a:p>
        </p:txBody>
      </p:sp>
      <p:sp>
        <p:nvSpPr>
          <p:cNvPr id="3" name="Content Placeholder 2"/>
          <p:cNvSpPr>
            <a:spLocks noGrp="1"/>
          </p:cNvSpPr>
          <p:nvPr>
            <p:ph sz="quarter" idx="1"/>
          </p:nvPr>
        </p:nvSpPr>
        <p:spPr>
          <a:xfrm>
            <a:off x="0" y="685800"/>
            <a:ext cx="8763000" cy="6172200"/>
          </a:xfrm>
        </p:spPr>
        <p:txBody>
          <a:bodyPr/>
          <a:lstStyle/>
          <a:p>
            <a:pPr marL="0" indent="0">
              <a:buNone/>
            </a:pPr>
            <a:r>
              <a:rPr lang="en-US" sz="1600" dirty="0" smtClean="0"/>
              <a:t>GSTR 3-PART A-</a:t>
            </a:r>
            <a:r>
              <a:rPr lang="en-US" sz="1600" dirty="0" err="1" smtClean="0"/>
              <a:t>Tabel</a:t>
            </a:r>
            <a:r>
              <a:rPr lang="en-US" sz="1600" dirty="0" smtClean="0"/>
              <a:t> 5 Inward Supplies attracting reverse charge including import of services(net of advance adjustment)</a:t>
            </a:r>
          </a:p>
          <a:p>
            <a:pPr marL="0" indent="0" algn="ctr">
              <a:buNone/>
            </a:pPr>
            <a:r>
              <a:rPr lang="en-US" sz="1600" dirty="0" smtClean="0"/>
              <a:t>5 A –Inward Supplies on which tax is payable on reverse charge basis-PREPARE DIFFERENCE TABLE AS PER GSTR 2 TABLE 4</a:t>
            </a:r>
          </a:p>
          <a:p>
            <a:pPr marL="0" indent="0">
              <a:buNone/>
            </a:pPr>
            <a:endParaRPr lang="en-US" sz="16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66269498"/>
              </p:ext>
            </p:extLst>
          </p:nvPr>
        </p:nvGraphicFramePr>
        <p:xfrm>
          <a:off x="20080" y="1783482"/>
          <a:ext cx="9011678" cy="5074517"/>
        </p:xfrm>
        <a:graphic>
          <a:graphicData uri="http://schemas.openxmlformats.org/drawingml/2006/table">
            <a:tbl>
              <a:tblPr firstRow="1" bandRow="1">
                <a:tableStyleId>{5C22544A-7EE6-4342-B048-85BDC9FD1C3A}</a:tableStyleId>
              </a:tblPr>
              <a:tblGrid>
                <a:gridCol w="772215"/>
                <a:gridCol w="1289528"/>
                <a:gridCol w="772215"/>
                <a:gridCol w="772215"/>
                <a:gridCol w="772215"/>
                <a:gridCol w="772215"/>
                <a:gridCol w="772215"/>
                <a:gridCol w="772215"/>
                <a:gridCol w="772215"/>
                <a:gridCol w="772215"/>
                <a:gridCol w="772215"/>
              </a:tblGrid>
              <a:tr h="411447">
                <a:tc gridSpan="11">
                  <a:txBody>
                    <a:bodyPr/>
                    <a:lstStyle/>
                    <a:p>
                      <a:r>
                        <a:rPr lang="en-US" dirty="0" smtClean="0"/>
                        <a:t>INTER</a:t>
                      </a:r>
                      <a:r>
                        <a:rPr lang="en-US" baseline="0" dirty="0" smtClean="0"/>
                        <a:t> STATE INWARD SUPPLIES (RATE WISE)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r>
              <a:tr h="925757">
                <a:tc>
                  <a:txBody>
                    <a:bodyPr/>
                    <a:lstStyle/>
                    <a:p>
                      <a:r>
                        <a:rPr lang="en-US" sz="1600" dirty="0" smtClean="0"/>
                        <a:t>(1)</a:t>
                      </a:r>
                      <a:endParaRPr lang="en-US" sz="1600" dirty="0"/>
                    </a:p>
                  </a:txBody>
                  <a:tcPr/>
                </a:tc>
                <a:tc>
                  <a:txBody>
                    <a:bodyPr/>
                    <a:lstStyle/>
                    <a:p>
                      <a:r>
                        <a:rPr lang="en-US" sz="1600" dirty="0" smtClean="0"/>
                        <a:t>(2)</a:t>
                      </a:r>
                      <a:endParaRPr lang="en-US" sz="1600" dirty="0"/>
                    </a:p>
                  </a:txBody>
                  <a:tcPr/>
                </a:tc>
                <a:tc gridSpan="3">
                  <a:txBody>
                    <a:bodyPr/>
                    <a:lstStyle/>
                    <a:p>
                      <a:r>
                        <a:rPr lang="en-US" sz="1600" dirty="0" smtClean="0"/>
                        <a:t>(3.)AMOUNT OF TAX AS PER GSTR</a:t>
                      </a:r>
                      <a:r>
                        <a:rPr lang="en-US" sz="1600" baseline="0" dirty="0" smtClean="0"/>
                        <a:t> 2 POINT 4</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(4)AMOUNT</a:t>
                      </a:r>
                      <a:r>
                        <a:rPr lang="en-US" sz="1600" baseline="0" dirty="0" smtClean="0"/>
                        <a:t> OF TAX AS PER BOOKS</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DIFFERENCE RETUN</a:t>
                      </a:r>
                      <a:r>
                        <a:rPr lang="en-US" sz="1600" baseline="0" dirty="0" smtClean="0"/>
                        <a:t> AND BOOKS(3-4)</a:t>
                      </a:r>
                      <a:endParaRPr lang="en-US" sz="1600" dirty="0"/>
                    </a:p>
                  </a:txBody>
                  <a:tcPr/>
                </a:tc>
                <a:tc hMerge="1">
                  <a:txBody>
                    <a:bodyPr/>
                    <a:lstStyle/>
                    <a:p>
                      <a:endParaRPr lang="en-US" dirty="0"/>
                    </a:p>
                  </a:txBody>
                  <a:tcPr/>
                </a:tc>
                <a:tc hMerge="1">
                  <a:txBody>
                    <a:bodyPr/>
                    <a:lstStyle/>
                    <a:p>
                      <a:endParaRPr lang="en-US" dirty="0"/>
                    </a:p>
                  </a:txBody>
                  <a:tcPr/>
                </a:tc>
              </a:tr>
              <a:tr h="651458">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37716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r>
              <a:tr h="720033">
                <a:tc gridSpan="1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3366FF"/>
                          </a:solidFill>
                        </a:rPr>
                        <a:t>INTER</a:t>
                      </a:r>
                      <a:r>
                        <a:rPr lang="en-US" baseline="0" dirty="0" smtClean="0">
                          <a:solidFill>
                            <a:srgbClr val="3366FF"/>
                          </a:solidFill>
                        </a:rPr>
                        <a:t> STATE INWARD SUPPLIES (RATE WISE)</a:t>
                      </a:r>
                      <a:endParaRPr lang="en-US" dirty="0" smtClean="0">
                        <a:solidFill>
                          <a:srgbClr val="3366FF"/>
                        </a:solidFill>
                      </a:endParaRPr>
                    </a:p>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925757">
                <a:tc>
                  <a:txBody>
                    <a:bodyPr/>
                    <a:lstStyle/>
                    <a:p>
                      <a:r>
                        <a:rPr lang="en-US" sz="1600" dirty="0" smtClean="0"/>
                        <a:t>(1)</a:t>
                      </a:r>
                      <a:endParaRPr lang="en-US" sz="1600" dirty="0"/>
                    </a:p>
                  </a:txBody>
                  <a:tcPr/>
                </a:tc>
                <a:tc>
                  <a:txBody>
                    <a:bodyPr/>
                    <a:lstStyle/>
                    <a:p>
                      <a:r>
                        <a:rPr lang="en-US" sz="1600" dirty="0" smtClean="0"/>
                        <a:t>(2)</a:t>
                      </a:r>
                      <a:endParaRPr lang="en-US" sz="1600" dirty="0"/>
                    </a:p>
                  </a:txBody>
                  <a:tcPr/>
                </a:tc>
                <a:tc gridSpan="3">
                  <a:txBody>
                    <a:bodyPr/>
                    <a:lstStyle/>
                    <a:p>
                      <a:r>
                        <a:rPr lang="en-US" sz="1600" dirty="0" smtClean="0"/>
                        <a:t>(3.)AMOUNT OF TAX AS PER</a:t>
                      </a:r>
                      <a:r>
                        <a:rPr lang="en-US" sz="1600" baseline="0" dirty="0" smtClean="0"/>
                        <a:t> GSTR 2 POINT 4</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(4)AMOUNT</a:t>
                      </a:r>
                      <a:r>
                        <a:rPr lang="en-US" sz="1600" baseline="0" dirty="0" smtClean="0"/>
                        <a:t> OF TAX AS PER BOOKS</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DIFFERENCE RETUN</a:t>
                      </a:r>
                      <a:r>
                        <a:rPr lang="en-US" sz="1600" baseline="0" dirty="0" smtClean="0"/>
                        <a:t> AND BOOKS(3-4)</a:t>
                      </a:r>
                      <a:endParaRPr lang="en-US" sz="1600" dirty="0"/>
                    </a:p>
                  </a:txBody>
                  <a:tcPr/>
                </a:tc>
                <a:tc hMerge="1">
                  <a:txBody>
                    <a:bodyPr/>
                    <a:lstStyle/>
                    <a:p>
                      <a:endParaRPr lang="en-US" dirty="0"/>
                    </a:p>
                  </a:txBody>
                  <a:tcPr/>
                </a:tc>
                <a:tc hMerge="1">
                  <a:txBody>
                    <a:bodyPr/>
                    <a:lstStyle/>
                    <a:p>
                      <a:endParaRPr lang="en-US" dirty="0"/>
                    </a:p>
                  </a:txBody>
                  <a:tcPr/>
                </a:tc>
              </a:tr>
              <a:tr h="651458">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411447">
                <a:tc>
                  <a:txBody>
                    <a:bodyPr/>
                    <a:lstStyle/>
                    <a:p>
                      <a:r>
                        <a:rPr lang="en-US" sz="1200" dirty="0" smtClean="0"/>
                        <a:t>TOTAL</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012621508"/>
      </p:ext>
    </p:extLst>
  </p:cSld>
  <p:clrMapOvr>
    <a:masterClrMapping/>
  </p:clrMapOvr>
  <p:transition xmlns:p14="http://schemas.microsoft.com/office/powerpoint/2010/mai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rmAutofit fontScale="90000"/>
          </a:bodyPr>
          <a:lstStyle/>
          <a:p>
            <a:r>
              <a:rPr lang="en-US" sz="2400" dirty="0"/>
              <a:t>Accounts and records- preparation for </a:t>
            </a:r>
            <a:r>
              <a:rPr lang="en-US" sz="2400" dirty="0" err="1"/>
              <a:t>gst</a:t>
            </a:r>
            <a:r>
              <a:rPr lang="en-US" sz="2400" dirty="0"/>
              <a:t> </a:t>
            </a:r>
            <a:r>
              <a:rPr lang="en-US" sz="2400" dirty="0" smtClean="0"/>
              <a:t>audit</a:t>
            </a:r>
            <a:br>
              <a:rPr lang="en-US" sz="2400" dirty="0" smtClean="0"/>
            </a:br>
            <a:r>
              <a:rPr lang="en-US" sz="2400" dirty="0" smtClean="0"/>
              <a:t>RECONCILIATION STATEMENT AS PER GSTR 3</a:t>
            </a:r>
            <a:endParaRPr lang="en-US" sz="2400" dirty="0"/>
          </a:p>
        </p:txBody>
      </p:sp>
      <p:sp>
        <p:nvSpPr>
          <p:cNvPr id="3" name="Content Placeholder 2"/>
          <p:cNvSpPr>
            <a:spLocks noGrp="1"/>
          </p:cNvSpPr>
          <p:nvPr>
            <p:ph sz="quarter" idx="1"/>
          </p:nvPr>
        </p:nvSpPr>
        <p:spPr>
          <a:xfrm>
            <a:off x="228600" y="838200"/>
            <a:ext cx="8229600" cy="6019800"/>
          </a:xfrm>
        </p:spPr>
        <p:txBody>
          <a:bodyPr/>
          <a:lstStyle/>
          <a:p>
            <a:pPr marL="457200" indent="-457200" algn="ctr">
              <a:buAutoNum type="arabicPeriod"/>
            </a:pPr>
            <a:r>
              <a:rPr lang="en-US" sz="1800" dirty="0" smtClean="0"/>
              <a:t>  </a:t>
            </a:r>
            <a:r>
              <a:rPr lang="en-US" sz="3600" dirty="0" smtClean="0"/>
              <a:t> INWARD SUPPLIES</a:t>
            </a:r>
          </a:p>
          <a:p>
            <a:pPr marL="0" indent="0" algn="ctr">
              <a:buNone/>
            </a:pPr>
            <a:r>
              <a:rPr lang="en-US" sz="3600" dirty="0" smtClean="0"/>
              <a:t> –</a:t>
            </a:r>
          </a:p>
          <a:p>
            <a:pPr marL="0" indent="0" algn="ctr">
              <a:buNone/>
            </a:pPr>
            <a:r>
              <a:rPr lang="en-US" sz="3600" dirty="0" smtClean="0"/>
              <a:t>TAX EFFECT OF AMENDMENTS IN RESPECT  OF SUPPLIES ATTRACTING REVERSE CHARGE</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710325603"/>
      </p:ext>
    </p:extLst>
  </p:cSld>
  <p:clrMapOvr>
    <a:masterClrMapping/>
  </p:clrMapOvr>
  <p:transition xmlns:p14="http://schemas.microsoft.com/office/powerpoint/2010/main">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458200" cy="609600"/>
          </a:xfrm>
        </p:spPr>
        <p:txBody>
          <a:bodyPr>
            <a:noAutofit/>
          </a:bodyPr>
          <a:lstStyle/>
          <a:p>
            <a:r>
              <a:rPr lang="en-US" sz="1800" dirty="0"/>
              <a:t>Accounts and records- preparation for </a:t>
            </a:r>
            <a:r>
              <a:rPr lang="en-US" sz="1800" dirty="0" err="1"/>
              <a:t>gst</a:t>
            </a:r>
            <a:r>
              <a:rPr lang="en-US" sz="1800" dirty="0"/>
              <a:t> </a:t>
            </a:r>
            <a:r>
              <a:rPr lang="en-US" sz="1800" dirty="0" smtClean="0"/>
              <a:t>audit</a:t>
            </a:r>
            <a:br>
              <a:rPr lang="en-US" sz="1800" dirty="0" smtClean="0"/>
            </a:br>
            <a:r>
              <a:rPr lang="en-US" sz="1800" dirty="0" smtClean="0"/>
              <a:t>RECONCILIATION STATEMENT AS PER GSTR 3</a:t>
            </a:r>
            <a:endParaRPr lang="en-US" sz="1800" dirty="0"/>
          </a:p>
        </p:txBody>
      </p:sp>
      <p:sp>
        <p:nvSpPr>
          <p:cNvPr id="3" name="Content Placeholder 2"/>
          <p:cNvSpPr>
            <a:spLocks noGrp="1"/>
          </p:cNvSpPr>
          <p:nvPr>
            <p:ph sz="quarter" idx="1"/>
          </p:nvPr>
        </p:nvSpPr>
        <p:spPr>
          <a:xfrm>
            <a:off x="0" y="685800"/>
            <a:ext cx="8763000" cy="6172200"/>
          </a:xfrm>
        </p:spPr>
        <p:txBody>
          <a:bodyPr/>
          <a:lstStyle/>
          <a:p>
            <a:pPr marL="0" indent="0">
              <a:buNone/>
            </a:pPr>
            <a:r>
              <a:rPr lang="en-US" sz="1600" dirty="0" smtClean="0">
                <a:solidFill>
                  <a:srgbClr val="008000"/>
                </a:solidFill>
              </a:rPr>
              <a:t>GSTR 3-PART A-</a:t>
            </a:r>
            <a:r>
              <a:rPr lang="en-US" sz="1600" dirty="0" err="1" smtClean="0">
                <a:solidFill>
                  <a:srgbClr val="008000"/>
                </a:solidFill>
              </a:rPr>
              <a:t>Tabel</a:t>
            </a:r>
            <a:r>
              <a:rPr lang="en-US" sz="1600" dirty="0" smtClean="0">
                <a:solidFill>
                  <a:srgbClr val="008000"/>
                </a:solidFill>
              </a:rPr>
              <a:t> 5 Inward Supplies attracting reverse charge including import of services(net of advance adjustment)</a:t>
            </a:r>
          </a:p>
          <a:p>
            <a:pPr marL="0" indent="0" algn="ctr">
              <a:buNone/>
            </a:pPr>
            <a:r>
              <a:rPr lang="en-US" sz="2000" dirty="0" smtClean="0">
                <a:solidFill>
                  <a:srgbClr val="008000"/>
                </a:solidFill>
              </a:rPr>
              <a:t>5 B-Tax effect of amendments </a:t>
            </a:r>
            <a:r>
              <a:rPr lang="en-US" sz="2000" dirty="0" smtClean="0"/>
              <a:t>in </a:t>
            </a:r>
            <a:r>
              <a:rPr lang="en-US" sz="1600" dirty="0" smtClean="0"/>
              <a:t>respect of supplies attracting reverse charge</a:t>
            </a:r>
          </a:p>
          <a:p>
            <a:pPr marL="0" indent="0">
              <a:buNone/>
            </a:pPr>
            <a:endParaRPr lang="en-US" sz="1600" dirty="0" smtClean="0">
              <a:solidFill>
                <a:srgbClr val="FF0000"/>
              </a:solidFill>
            </a:endParaRPr>
          </a:p>
          <a:p>
            <a:pPr marL="0" indent="0">
              <a:buNone/>
            </a:pPr>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11638181"/>
              </p:ext>
            </p:extLst>
          </p:nvPr>
        </p:nvGraphicFramePr>
        <p:xfrm>
          <a:off x="20080" y="1783482"/>
          <a:ext cx="9011678" cy="5356603"/>
        </p:xfrm>
        <a:graphic>
          <a:graphicData uri="http://schemas.openxmlformats.org/drawingml/2006/table">
            <a:tbl>
              <a:tblPr firstRow="1" bandRow="1">
                <a:tableStyleId>{5C22544A-7EE6-4342-B048-85BDC9FD1C3A}</a:tableStyleId>
              </a:tblPr>
              <a:tblGrid>
                <a:gridCol w="772215"/>
                <a:gridCol w="1289528"/>
                <a:gridCol w="772215"/>
                <a:gridCol w="772215"/>
                <a:gridCol w="772215"/>
                <a:gridCol w="772215"/>
                <a:gridCol w="772215"/>
                <a:gridCol w="772215"/>
                <a:gridCol w="772215"/>
                <a:gridCol w="772215"/>
                <a:gridCol w="772215"/>
              </a:tblGrid>
              <a:tr h="411447">
                <a:tc gridSpan="11">
                  <a:txBody>
                    <a:bodyPr/>
                    <a:lstStyle/>
                    <a:p>
                      <a:r>
                        <a:rPr lang="en-US" dirty="0" smtClean="0"/>
                        <a:t>INTER</a:t>
                      </a:r>
                      <a:r>
                        <a:rPr lang="en-US" baseline="0" dirty="0" smtClean="0"/>
                        <a:t> STATE INWARD SUPPLIES (RATE WISE)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r>
              <a:tr h="925757">
                <a:tc>
                  <a:txBody>
                    <a:bodyPr/>
                    <a:lstStyle/>
                    <a:p>
                      <a:r>
                        <a:rPr lang="en-US" sz="1600" dirty="0" smtClean="0"/>
                        <a:t>(1)</a:t>
                      </a:r>
                      <a:endParaRPr lang="en-US" sz="1600" dirty="0"/>
                    </a:p>
                  </a:txBody>
                  <a:tcPr/>
                </a:tc>
                <a:tc>
                  <a:txBody>
                    <a:bodyPr/>
                    <a:lstStyle/>
                    <a:p>
                      <a:r>
                        <a:rPr lang="en-US" sz="1600" dirty="0" smtClean="0"/>
                        <a:t>(2)</a:t>
                      </a:r>
                      <a:endParaRPr lang="en-US" sz="1600" dirty="0"/>
                    </a:p>
                  </a:txBody>
                  <a:tcPr/>
                </a:tc>
                <a:tc gridSpan="3">
                  <a:txBody>
                    <a:bodyPr/>
                    <a:lstStyle/>
                    <a:p>
                      <a:r>
                        <a:rPr lang="en-US" sz="1600" dirty="0" smtClean="0"/>
                        <a:t>(3.)AMOUNT OF TAX AS PER TABLE</a:t>
                      </a:r>
                      <a:r>
                        <a:rPr lang="en-US" sz="1600" baseline="0" dirty="0" smtClean="0"/>
                        <a:t> 4 OF GSTR 4-ELECTONIC TAX LIABILITY REG</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(4)AMOUNT</a:t>
                      </a:r>
                      <a:r>
                        <a:rPr lang="en-US" sz="1600" baseline="0" dirty="0" smtClean="0"/>
                        <a:t> OF TAX AS PER BOOKS</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DIFFERENCE RETUN</a:t>
                      </a:r>
                      <a:r>
                        <a:rPr lang="en-US" sz="1600" baseline="0" dirty="0" smtClean="0"/>
                        <a:t> AND BOOKS(3-4)</a:t>
                      </a:r>
                      <a:endParaRPr lang="en-US" sz="1600" dirty="0"/>
                    </a:p>
                  </a:txBody>
                  <a:tcPr/>
                </a:tc>
                <a:tc hMerge="1">
                  <a:txBody>
                    <a:bodyPr/>
                    <a:lstStyle/>
                    <a:p>
                      <a:endParaRPr lang="en-US" dirty="0"/>
                    </a:p>
                  </a:txBody>
                  <a:tcPr/>
                </a:tc>
                <a:tc hMerge="1">
                  <a:txBody>
                    <a:bodyPr/>
                    <a:lstStyle/>
                    <a:p>
                      <a:endParaRPr lang="en-US" dirty="0"/>
                    </a:p>
                  </a:txBody>
                  <a:tcPr/>
                </a:tc>
              </a:tr>
              <a:tr h="651458">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IGST</a:t>
                      </a:r>
                      <a:endParaRPr lang="en-US" sz="1600" dirty="0"/>
                    </a:p>
                  </a:txBody>
                  <a:tcPr/>
                </a:tc>
                <a:tc>
                  <a:txBody>
                    <a:bodyPr/>
                    <a:lstStyle/>
                    <a:p>
                      <a:r>
                        <a:rPr lang="en-US" sz="1600" dirty="0" smtClean="0"/>
                        <a:t>CESS</a:t>
                      </a:r>
                      <a:endParaRPr lang="en-US" sz="1600" dirty="0"/>
                    </a:p>
                  </a:txBody>
                  <a:tcPr/>
                </a:tc>
                <a:tc>
                  <a:txBody>
                    <a:bodyPr/>
                    <a:lstStyle/>
                    <a:p>
                      <a:r>
                        <a:rPr lang="en-US" sz="1200" dirty="0" smtClean="0"/>
                        <a:t>TOTAL</a:t>
                      </a:r>
                      <a:endParaRPr lang="en-US" sz="1200" dirty="0"/>
                    </a:p>
                  </a:txBody>
                  <a:tcPr/>
                </a:tc>
              </a:tr>
              <a:tr h="37716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c>
                  <a:txBody>
                    <a:bodyPr/>
                    <a:lstStyle/>
                    <a:p>
                      <a:endParaRPr lang="en-US" sz="1600" dirty="0"/>
                    </a:p>
                  </a:txBody>
                  <a:tcPr/>
                </a:tc>
                <a:tc>
                  <a:txBody>
                    <a:bodyPr/>
                    <a:lstStyle/>
                    <a:p>
                      <a:endParaRPr lang="en-US" sz="1600" dirty="0"/>
                    </a:p>
                  </a:txBody>
                  <a:tcPr/>
                </a:tc>
                <a:tc>
                  <a:txBody>
                    <a:bodyPr/>
                    <a:lstStyle/>
                    <a:p>
                      <a:endParaRPr lang="en-US" sz="1200" dirty="0"/>
                    </a:p>
                  </a:txBody>
                  <a:tcPr/>
                </a:tc>
              </a:tr>
              <a:tr h="720033">
                <a:tc gridSpan="1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3366FF"/>
                          </a:solidFill>
                        </a:rPr>
                        <a:t>INTER</a:t>
                      </a:r>
                      <a:r>
                        <a:rPr lang="en-US" baseline="0" dirty="0" smtClean="0">
                          <a:solidFill>
                            <a:srgbClr val="3366FF"/>
                          </a:solidFill>
                        </a:rPr>
                        <a:t> STATE INWARD SUPPLIES (RATE WISE)</a:t>
                      </a:r>
                      <a:endParaRPr lang="en-US" dirty="0" smtClean="0">
                        <a:solidFill>
                          <a:srgbClr val="3366FF"/>
                        </a:solidFill>
                      </a:endParaRPr>
                    </a:p>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925757">
                <a:tc>
                  <a:txBody>
                    <a:bodyPr/>
                    <a:lstStyle/>
                    <a:p>
                      <a:r>
                        <a:rPr lang="en-US" sz="1600" dirty="0" smtClean="0"/>
                        <a:t>(1)</a:t>
                      </a:r>
                      <a:endParaRPr lang="en-US" sz="1600" dirty="0"/>
                    </a:p>
                  </a:txBody>
                  <a:tcPr/>
                </a:tc>
                <a:tc>
                  <a:txBody>
                    <a:bodyPr/>
                    <a:lstStyle/>
                    <a:p>
                      <a:r>
                        <a:rPr lang="en-US" sz="1600" dirty="0" smtClean="0"/>
                        <a:t>(2)</a:t>
                      </a:r>
                      <a:endParaRPr lang="en-US" sz="1600" dirty="0"/>
                    </a:p>
                  </a:txBody>
                  <a:tcPr/>
                </a:tc>
                <a:tc gridSpan="3">
                  <a:txBody>
                    <a:bodyPr/>
                    <a:lstStyle/>
                    <a:p>
                      <a:r>
                        <a:rPr lang="en-US" sz="1600" dirty="0" smtClean="0"/>
                        <a:t>(3.)AMOUNT OF TAX AS PER TABEL</a:t>
                      </a:r>
                      <a:r>
                        <a:rPr lang="en-US" sz="1600" baseline="0" dirty="0" smtClean="0"/>
                        <a:t> 2 OF ELECTRONIC TAX LIABILITY REG</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(4)AMOUNT</a:t>
                      </a:r>
                      <a:r>
                        <a:rPr lang="en-US" sz="1600" baseline="0" dirty="0" smtClean="0"/>
                        <a:t> OF TAX AS PER BOOKS</a:t>
                      </a:r>
                      <a:endParaRPr lang="en-US" sz="1600" dirty="0"/>
                    </a:p>
                  </a:txBody>
                  <a:tcPr/>
                </a:tc>
                <a:tc hMerge="1">
                  <a:txBody>
                    <a:bodyPr/>
                    <a:lstStyle/>
                    <a:p>
                      <a:endParaRPr lang="en-US" dirty="0"/>
                    </a:p>
                  </a:txBody>
                  <a:tcPr/>
                </a:tc>
                <a:tc hMerge="1">
                  <a:txBody>
                    <a:bodyPr/>
                    <a:lstStyle/>
                    <a:p>
                      <a:endParaRPr lang="en-US" dirty="0"/>
                    </a:p>
                  </a:txBody>
                  <a:tcPr/>
                </a:tc>
                <a:tc gridSpan="3">
                  <a:txBody>
                    <a:bodyPr/>
                    <a:lstStyle/>
                    <a:p>
                      <a:r>
                        <a:rPr lang="en-US" sz="1600" dirty="0" smtClean="0"/>
                        <a:t>DIFFERENCE RETUN</a:t>
                      </a:r>
                      <a:r>
                        <a:rPr lang="en-US" sz="1600" baseline="0" dirty="0" smtClean="0"/>
                        <a:t> AND BOOKS(3-4)</a:t>
                      </a:r>
                      <a:endParaRPr lang="en-US" sz="1600" dirty="0"/>
                    </a:p>
                  </a:txBody>
                  <a:tcPr/>
                </a:tc>
                <a:tc hMerge="1">
                  <a:txBody>
                    <a:bodyPr/>
                    <a:lstStyle/>
                    <a:p>
                      <a:endParaRPr lang="en-US" dirty="0"/>
                    </a:p>
                  </a:txBody>
                  <a:tcPr/>
                </a:tc>
                <a:tc hMerge="1">
                  <a:txBody>
                    <a:bodyPr/>
                    <a:lstStyle/>
                    <a:p>
                      <a:endParaRPr lang="en-US" dirty="0"/>
                    </a:p>
                  </a:txBody>
                  <a:tcPr/>
                </a:tc>
              </a:tr>
              <a:tr h="651458">
                <a:tc>
                  <a:txBody>
                    <a:bodyPr/>
                    <a:lstStyle/>
                    <a:p>
                      <a:r>
                        <a:rPr lang="en-US" sz="1600" dirty="0" smtClean="0"/>
                        <a:t>Tax</a:t>
                      </a:r>
                    </a:p>
                    <a:p>
                      <a:r>
                        <a:rPr lang="en-US" sz="1600" dirty="0" smtClean="0"/>
                        <a:t>Rate</a:t>
                      </a:r>
                      <a:endParaRPr lang="en-US" sz="1600" dirty="0"/>
                    </a:p>
                  </a:txBody>
                  <a:tcPr/>
                </a:tc>
                <a:tc>
                  <a:txBody>
                    <a:bodyPr/>
                    <a:lstStyle/>
                    <a:p>
                      <a:r>
                        <a:rPr lang="en-US" sz="1600" dirty="0" smtClean="0"/>
                        <a:t>Taxable</a:t>
                      </a:r>
                      <a:r>
                        <a:rPr lang="en-US" sz="1600" baseline="0" dirty="0" smtClean="0"/>
                        <a:t> value</a:t>
                      </a:r>
                      <a:endParaRPr lang="en-US" sz="16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c>
                  <a:txBody>
                    <a:bodyPr/>
                    <a:lstStyle/>
                    <a:p>
                      <a:r>
                        <a:rPr lang="en-US" sz="1600" dirty="0" smtClean="0"/>
                        <a:t>CGST</a:t>
                      </a:r>
                      <a:endParaRPr lang="en-US" sz="1600" dirty="0"/>
                    </a:p>
                  </a:txBody>
                  <a:tcPr/>
                </a:tc>
                <a:tc>
                  <a:txBody>
                    <a:bodyPr/>
                    <a:lstStyle/>
                    <a:p>
                      <a:r>
                        <a:rPr lang="en-US" sz="1600" dirty="0" smtClean="0"/>
                        <a:t>S/UGST</a:t>
                      </a:r>
                      <a:endParaRPr lang="en-US" sz="1600" dirty="0"/>
                    </a:p>
                  </a:txBody>
                  <a:tcPr/>
                </a:tc>
                <a:tc>
                  <a:txBody>
                    <a:bodyPr/>
                    <a:lstStyle/>
                    <a:p>
                      <a:r>
                        <a:rPr lang="en-US" sz="1200" dirty="0" smtClean="0"/>
                        <a:t>TOTAL</a:t>
                      </a:r>
                      <a:endParaRPr lang="en-US" sz="1200" dirty="0"/>
                    </a:p>
                  </a:txBody>
                  <a:tcPr/>
                </a:tc>
              </a:tr>
              <a:tr h="411447">
                <a:tc>
                  <a:txBody>
                    <a:bodyPr/>
                    <a:lstStyle/>
                    <a:p>
                      <a:r>
                        <a:rPr lang="en-US" sz="1200" dirty="0" smtClean="0"/>
                        <a:t>TOTAL</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230511951"/>
      </p:ext>
    </p:extLst>
  </p:cSld>
  <p:clrMapOvr>
    <a:masterClrMapping/>
  </p:clrMapOvr>
  <p:transition xmlns:p14="http://schemas.microsoft.com/office/powerpoint/2010/main">
    <p:wedg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ctr"/>
            <a:r>
              <a:rPr lang="en-US" dirty="0" smtClean="0"/>
              <a:t>INPUT TAX CREDIT</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136717415"/>
      </p:ext>
    </p:extLst>
  </p:cSld>
  <p:clrMapOvr>
    <a:masterClrMapping/>
  </p:clrMapOvr>
  <p:transition xmlns:p14="http://schemas.microsoft.com/office/powerpoint/2010/main">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685800"/>
            <a:ext cx="8610600" cy="6019800"/>
          </a:xfrm>
        </p:spPr>
        <p:txBody>
          <a:bodyPr>
            <a:normAutofit/>
          </a:bodyPr>
          <a:lstStyle/>
          <a:p>
            <a:pPr marL="365760" lvl="1" indent="0">
              <a:buNone/>
            </a:pPr>
            <a:r>
              <a:rPr lang="en-US" dirty="0" smtClean="0"/>
              <a:t>                        </a:t>
            </a:r>
            <a:r>
              <a:rPr lang="en-US" dirty="0" smtClean="0">
                <a:solidFill>
                  <a:srgbClr val="FF0000"/>
                </a:solidFill>
              </a:rPr>
              <a:t>INPUT TAX  SLIDE-</a:t>
            </a:r>
          </a:p>
          <a:p>
            <a:pPr marL="365760" lvl="1" indent="0">
              <a:buNone/>
            </a:pPr>
            <a:r>
              <a:rPr lang="en-US" sz="2000" dirty="0" smtClean="0"/>
              <a:t>Calculation of </a:t>
            </a:r>
            <a:r>
              <a:rPr lang="en-US" sz="2000" dirty="0" smtClean="0">
                <a:solidFill>
                  <a:srgbClr val="3366FF"/>
                </a:solidFill>
              </a:rPr>
              <a:t>Input Tax Credit </a:t>
            </a:r>
            <a:r>
              <a:rPr lang="en-US" sz="2000" dirty="0" smtClean="0"/>
              <a:t>CGST,SGST AND IGST      PREPARE THREE STATEENT(A) AS PER BOOKS (B) AS PER RETURNS -(refer Electronic credit ledger and GSTR 2A)</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55708415"/>
              </p:ext>
            </p:extLst>
          </p:nvPr>
        </p:nvGraphicFramePr>
        <p:xfrm>
          <a:off x="226761" y="2438400"/>
          <a:ext cx="8917239" cy="3166951"/>
        </p:xfrm>
        <a:graphic>
          <a:graphicData uri="http://schemas.openxmlformats.org/drawingml/2006/table">
            <a:tbl>
              <a:tblPr firstRow="1" bandRow="1">
                <a:tableStyleId>{5C22544A-7EE6-4342-B048-85BDC9FD1C3A}</a:tableStyleId>
              </a:tblPr>
              <a:tblGrid>
                <a:gridCol w="3699173"/>
                <a:gridCol w="1940054"/>
                <a:gridCol w="939871"/>
                <a:gridCol w="768985"/>
                <a:gridCol w="1025313"/>
                <a:gridCol w="543843"/>
              </a:tblGrid>
              <a:tr h="609600">
                <a:tc>
                  <a:txBody>
                    <a:bodyPr/>
                    <a:lstStyle/>
                    <a:p>
                      <a:r>
                        <a:rPr lang="en-US" sz="1200" baseline="0" dirty="0" smtClean="0"/>
                        <a:t>Input Tax Credit on</a:t>
                      </a:r>
                      <a:endParaRPr lang="en-US" sz="1200" dirty="0"/>
                    </a:p>
                  </a:txBody>
                  <a:tcPr/>
                </a:tc>
                <a:tc>
                  <a:txBody>
                    <a:bodyPr/>
                    <a:lstStyle/>
                    <a:p>
                      <a:r>
                        <a:rPr lang="en-US" sz="1200" dirty="0" smtClean="0"/>
                        <a:t>TAXABLE VALUE</a:t>
                      </a:r>
                      <a:endParaRPr lang="en-US" sz="1200" dirty="0"/>
                    </a:p>
                  </a:txBody>
                  <a:tcPr/>
                </a:tc>
                <a:tc>
                  <a:txBody>
                    <a:bodyPr/>
                    <a:lstStyle/>
                    <a:p>
                      <a:r>
                        <a:rPr lang="en-US" sz="1200" dirty="0" smtClean="0"/>
                        <a:t>CGST</a:t>
                      </a:r>
                      <a:endParaRPr lang="en-US" sz="1200" dirty="0"/>
                    </a:p>
                  </a:txBody>
                  <a:tcPr/>
                </a:tc>
                <a:tc>
                  <a:txBody>
                    <a:bodyPr/>
                    <a:lstStyle/>
                    <a:p>
                      <a:r>
                        <a:rPr lang="en-US" sz="1200" dirty="0" smtClean="0"/>
                        <a:t>S/U GST</a:t>
                      </a:r>
                      <a:endParaRPr lang="en-US" sz="1200" dirty="0"/>
                    </a:p>
                  </a:txBody>
                  <a:tcPr/>
                </a:tc>
                <a:tc>
                  <a:txBody>
                    <a:bodyPr/>
                    <a:lstStyle/>
                    <a:p>
                      <a:r>
                        <a:rPr lang="en-US" sz="1200" dirty="0" smtClean="0"/>
                        <a:t>IGST</a:t>
                      </a:r>
                      <a:endParaRPr lang="en-US" sz="1200" dirty="0"/>
                    </a:p>
                  </a:txBody>
                  <a:tcPr/>
                </a:tc>
                <a:tc>
                  <a:txBody>
                    <a:bodyPr/>
                    <a:lstStyle/>
                    <a:p>
                      <a:r>
                        <a:rPr lang="en-US" sz="1200" dirty="0" smtClean="0"/>
                        <a:t>TOTAL</a:t>
                      </a:r>
                      <a:endParaRPr lang="en-US" sz="1200" dirty="0"/>
                    </a:p>
                  </a:txBody>
                  <a:tcPr/>
                </a:tc>
              </a:tr>
              <a:tr h="363569">
                <a:tc gridSpan="6">
                  <a:txBody>
                    <a:bodyPr/>
                    <a:lstStyle/>
                    <a:p>
                      <a:r>
                        <a:rPr lang="en-US" dirty="0" smtClean="0"/>
                        <a:t>ITC on</a:t>
                      </a:r>
                      <a:r>
                        <a:rPr lang="en-US" baseline="0" dirty="0" smtClean="0"/>
                        <a:t> account of supplies received and debit notes/credit notes received during the current tax period</a:t>
                      </a:r>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63569">
                <a:tc>
                  <a:txBody>
                    <a:bodyPr/>
                    <a:lstStyle/>
                    <a:p>
                      <a:r>
                        <a:rPr lang="en-US" dirty="0" smtClean="0"/>
                        <a:t>(a) Inputs</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63569">
                <a:tc>
                  <a:txBody>
                    <a:bodyPr/>
                    <a:lstStyle/>
                    <a:p>
                      <a:r>
                        <a:rPr lang="en-US" dirty="0" smtClean="0"/>
                        <a:t>(b) Inputs services</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63569">
                <a:tc>
                  <a:txBody>
                    <a:bodyPr/>
                    <a:lstStyle/>
                    <a:p>
                      <a:r>
                        <a:rPr lang="en-US" dirty="0" smtClean="0"/>
                        <a:t>© Capital Goods</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63569">
                <a:tc>
                  <a:txBody>
                    <a:bodyPr/>
                    <a:lstStyle/>
                    <a:p>
                      <a:pPr algn="r"/>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454231">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393487322"/>
      </p:ext>
    </p:extLst>
  </p:cSld>
  <p:clrMapOvr>
    <a:masterClrMapping/>
  </p:clrMapOvr>
  <p:transition xmlns:p14="http://schemas.microsoft.com/office/powerpoint/2010/main">
    <p:wedg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685800"/>
            <a:ext cx="8610600" cy="6019800"/>
          </a:xfrm>
        </p:spPr>
        <p:txBody>
          <a:bodyPr>
            <a:normAutofit/>
          </a:bodyPr>
          <a:lstStyle/>
          <a:p>
            <a:pPr marL="365760" lvl="1" indent="0">
              <a:buNone/>
            </a:pPr>
            <a:r>
              <a:rPr lang="en-US" dirty="0" smtClean="0"/>
              <a:t>                        </a:t>
            </a:r>
            <a:r>
              <a:rPr lang="en-US" dirty="0" smtClean="0">
                <a:solidFill>
                  <a:srgbClr val="FF0000"/>
                </a:solidFill>
              </a:rPr>
              <a:t>INPUT TAX  SLIDE-</a:t>
            </a:r>
          </a:p>
          <a:p>
            <a:pPr marL="365760" lvl="1" indent="0">
              <a:buNone/>
            </a:pPr>
            <a:r>
              <a:rPr lang="en-US" sz="1300" dirty="0" smtClean="0"/>
              <a:t>Calculation of </a:t>
            </a:r>
            <a:r>
              <a:rPr lang="en-US" sz="1300" dirty="0" smtClean="0">
                <a:solidFill>
                  <a:srgbClr val="3366FF"/>
                </a:solidFill>
              </a:rPr>
              <a:t>Input Tax Credit </a:t>
            </a:r>
            <a:r>
              <a:rPr lang="en-US" sz="1300" dirty="0" smtClean="0"/>
              <a:t>CGST,SGST AND IGST      PREPARE THREE STATEENT(A) AS PER BOOKS (B) AS PER RETURNS -(refer Electronic credit ledger and GSTR 2A)</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48359267"/>
              </p:ext>
            </p:extLst>
          </p:nvPr>
        </p:nvGraphicFramePr>
        <p:xfrm>
          <a:off x="226760" y="1676401"/>
          <a:ext cx="8917239" cy="4934791"/>
        </p:xfrm>
        <a:graphic>
          <a:graphicData uri="http://schemas.openxmlformats.org/drawingml/2006/table">
            <a:tbl>
              <a:tblPr firstRow="1" bandRow="1">
                <a:tableStyleId>{5C22544A-7EE6-4342-B048-85BDC9FD1C3A}</a:tableStyleId>
              </a:tblPr>
              <a:tblGrid>
                <a:gridCol w="3699173"/>
                <a:gridCol w="1940054"/>
                <a:gridCol w="939871"/>
                <a:gridCol w="768985"/>
                <a:gridCol w="1025313"/>
                <a:gridCol w="543843"/>
              </a:tblGrid>
              <a:tr h="454461">
                <a:tc>
                  <a:txBody>
                    <a:bodyPr/>
                    <a:lstStyle/>
                    <a:p>
                      <a:r>
                        <a:rPr lang="en-US" sz="1200" baseline="0" dirty="0" smtClean="0"/>
                        <a:t>Input Tax Credit on</a:t>
                      </a:r>
                      <a:endParaRPr lang="en-US" sz="1200" dirty="0"/>
                    </a:p>
                  </a:txBody>
                  <a:tcPr/>
                </a:tc>
                <a:tc>
                  <a:txBody>
                    <a:bodyPr/>
                    <a:lstStyle/>
                    <a:p>
                      <a:r>
                        <a:rPr lang="en-US" sz="1200" dirty="0" smtClean="0"/>
                        <a:t>TAXABLE VALUE</a:t>
                      </a:r>
                      <a:endParaRPr lang="en-US" sz="1200" dirty="0"/>
                    </a:p>
                  </a:txBody>
                  <a:tcPr/>
                </a:tc>
                <a:tc>
                  <a:txBody>
                    <a:bodyPr/>
                    <a:lstStyle/>
                    <a:p>
                      <a:r>
                        <a:rPr lang="en-US" sz="1200" dirty="0" smtClean="0"/>
                        <a:t>CGST</a:t>
                      </a:r>
                      <a:endParaRPr lang="en-US" sz="1200" dirty="0"/>
                    </a:p>
                  </a:txBody>
                  <a:tcPr/>
                </a:tc>
                <a:tc>
                  <a:txBody>
                    <a:bodyPr/>
                    <a:lstStyle/>
                    <a:p>
                      <a:r>
                        <a:rPr lang="en-US" sz="1200" dirty="0" smtClean="0"/>
                        <a:t>S/U GST</a:t>
                      </a:r>
                      <a:endParaRPr lang="en-US" sz="1200" dirty="0"/>
                    </a:p>
                  </a:txBody>
                  <a:tcPr/>
                </a:tc>
                <a:tc>
                  <a:txBody>
                    <a:bodyPr/>
                    <a:lstStyle/>
                    <a:p>
                      <a:r>
                        <a:rPr lang="en-US" sz="1200" dirty="0" smtClean="0"/>
                        <a:t>IGST</a:t>
                      </a:r>
                      <a:endParaRPr lang="en-US" sz="1200" dirty="0"/>
                    </a:p>
                  </a:txBody>
                  <a:tcPr/>
                </a:tc>
                <a:tc>
                  <a:txBody>
                    <a:bodyPr/>
                    <a:lstStyle/>
                    <a:p>
                      <a:r>
                        <a:rPr lang="en-US" sz="1200" dirty="0" smtClean="0"/>
                        <a:t>TOTAL</a:t>
                      </a:r>
                      <a:endParaRPr lang="en-US" sz="1200" dirty="0"/>
                    </a:p>
                  </a:txBody>
                  <a:tcPr/>
                </a:tc>
              </a:tr>
              <a:tr h="363569">
                <a:tc>
                  <a:txBody>
                    <a:bodyPr/>
                    <a:lstStyle/>
                    <a:p>
                      <a:r>
                        <a:rPr lang="en-US" sz="1200" dirty="0" smtClean="0"/>
                        <a:t>INTER STATE SUPPLY</a:t>
                      </a:r>
                      <a:endParaRPr lang="en-US" sz="12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63569">
                <a:tc>
                  <a:txBody>
                    <a:bodyPr/>
                    <a:lstStyle/>
                    <a:p>
                      <a:r>
                        <a:rPr lang="en-US" sz="1200" dirty="0" smtClean="0"/>
                        <a:t>INERA-STATE SUPPLIES</a:t>
                      </a:r>
                      <a:endParaRPr lang="en-US" sz="12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63569">
                <a:tc>
                  <a:txBody>
                    <a:bodyPr/>
                    <a:lstStyle/>
                    <a:p>
                      <a:r>
                        <a:rPr lang="en-US" sz="1200" dirty="0" smtClean="0"/>
                        <a:t>IMPORTS</a:t>
                      </a:r>
                      <a:endParaRPr lang="en-US" sz="1200"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63569">
                <a:tc>
                  <a:txBody>
                    <a:bodyPr/>
                    <a:lstStyle/>
                    <a:p>
                      <a:r>
                        <a:rPr lang="en-US" sz="1200" dirty="0" smtClean="0"/>
                        <a:t>PURCHASE</a:t>
                      </a:r>
                      <a:r>
                        <a:rPr lang="en-US" sz="1200" baseline="0" dirty="0" smtClean="0"/>
                        <a:t> </a:t>
                      </a:r>
                      <a:r>
                        <a:rPr lang="en-US" sz="1200" dirty="0" smtClean="0"/>
                        <a:t>RETURN(ACCOUNTING DEBIT NOTEBY US)-CREDIT</a:t>
                      </a:r>
                      <a:r>
                        <a:rPr lang="en-US" sz="1200" baseline="0" dirty="0" smtClean="0"/>
                        <a:t> NOTE BY SUPPLIER)</a:t>
                      </a:r>
                      <a:endParaRPr lang="en-US" sz="1200"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455432">
                <a:tc>
                  <a:txBody>
                    <a:bodyPr/>
                    <a:lstStyle/>
                    <a:p>
                      <a:r>
                        <a:rPr lang="en-US" sz="1200" dirty="0" smtClean="0"/>
                        <a:t>(CREDIT NOTE ACCEPTED-REDUCTIO</a:t>
                      </a:r>
                      <a:r>
                        <a:rPr lang="en-US" sz="1200" baseline="0" dirty="0" smtClean="0"/>
                        <a:t>N IN INPUT CREDIT)</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54461">
                <a:tc>
                  <a:txBody>
                    <a:bodyPr/>
                    <a:lstStyle/>
                    <a:p>
                      <a:r>
                        <a:rPr lang="en-US" sz="1200" dirty="0" smtClean="0"/>
                        <a:t>(Reduction</a:t>
                      </a:r>
                      <a:r>
                        <a:rPr lang="en-US" sz="1200" baseline="0" dirty="0" smtClean="0"/>
                        <a:t> due to mismatch/non filing of Return by suppliers)</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63569">
                <a:tc>
                  <a:txBody>
                    <a:bodyPr/>
                    <a:lstStyle/>
                    <a:p>
                      <a:r>
                        <a:rPr lang="en-US" sz="1200" dirty="0" smtClean="0"/>
                        <a:t>(Reduction</a:t>
                      </a:r>
                      <a:r>
                        <a:rPr lang="en-US" sz="1200" baseline="0" dirty="0" smtClean="0"/>
                        <a:t> due to Block Input credit Sec-17-5)</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63569">
                <a:tc>
                  <a:txBody>
                    <a:bodyPr/>
                    <a:lstStyle/>
                    <a:p>
                      <a:r>
                        <a:rPr lang="en-US" sz="1200" dirty="0" smtClean="0"/>
                        <a:t>(Reduction due to ITC Reversal- rule 42)</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54461">
                <a:tc>
                  <a:txBody>
                    <a:bodyPr/>
                    <a:lstStyle/>
                    <a:p>
                      <a:r>
                        <a:rPr lang="en-US" sz="1200" dirty="0" smtClean="0"/>
                        <a:t>(Reduction on ITC if Depreciation</a:t>
                      </a:r>
                      <a:r>
                        <a:rPr lang="en-US" sz="1200" baseline="0" dirty="0" smtClean="0"/>
                        <a:t> claimed on capital Assets-Reverse the ITC on Depreciation)</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63569">
                <a:tc>
                  <a:txBody>
                    <a:bodyPr/>
                    <a:lstStyle/>
                    <a:p>
                      <a:r>
                        <a:rPr lang="en-US" sz="1200" dirty="0" smtClean="0"/>
                        <a:t>TOTAL</a:t>
                      </a:r>
                      <a:endParaRPr lang="en-US" sz="12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454231">
                <a:tc>
                  <a:txBody>
                    <a:bodyPr/>
                    <a:lstStyle/>
                    <a:p>
                      <a:r>
                        <a:rPr lang="en-US" sz="1200" dirty="0" smtClean="0"/>
                        <a:t>CREDIT</a:t>
                      </a:r>
                      <a:r>
                        <a:rPr lang="en-US" sz="1200" baseline="0" dirty="0" smtClean="0"/>
                        <a:t> NOTE NOT ACCEPTED</a:t>
                      </a:r>
                      <a:endParaRPr lang="en-US" sz="1200"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932837433"/>
      </p:ext>
    </p:extLst>
  </p:cSld>
  <p:clrMapOvr>
    <a:masterClrMapping/>
  </p:clrMapOvr>
  <p:transition xmlns:p14="http://schemas.microsoft.com/office/powerpoint/2010/mai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762000"/>
            <a:ext cx="8077200" cy="5943600"/>
          </a:xfrm>
        </p:spPr>
        <p:txBody>
          <a:bodyPr>
            <a:normAutofit/>
          </a:bodyPr>
          <a:lstStyle/>
          <a:p>
            <a:pPr marL="0" indent="0" algn="ctr">
              <a:buNone/>
            </a:pPr>
            <a:r>
              <a:rPr lang="en-US" dirty="0" smtClean="0"/>
              <a:t> </a:t>
            </a:r>
            <a:r>
              <a:rPr lang="en-US" dirty="0" smtClean="0">
                <a:solidFill>
                  <a:srgbClr val="FF0000"/>
                </a:solidFill>
              </a:rPr>
              <a:t>GENERAL CHECK LIST-SLIDE </a:t>
            </a:r>
            <a:r>
              <a:rPr lang="en-US" dirty="0">
                <a:solidFill>
                  <a:srgbClr val="FF0000"/>
                </a:solidFill>
              </a:rPr>
              <a:t>2</a:t>
            </a:r>
            <a:endParaRPr lang="en-US" dirty="0" smtClean="0"/>
          </a:p>
          <a:p>
            <a:r>
              <a:rPr lang="en-US" dirty="0"/>
              <a:t>a) PAN of (</a:t>
            </a:r>
            <a:r>
              <a:rPr lang="en-US" dirty="0" err="1"/>
              <a:t>i</a:t>
            </a:r>
            <a:r>
              <a:rPr lang="en-US" dirty="0"/>
              <a:t>) company and (ii) key person/director/partners</a:t>
            </a:r>
          </a:p>
          <a:p>
            <a:pPr marL="0" indent="0">
              <a:buNone/>
            </a:pPr>
            <a:r>
              <a:rPr lang="en-US" dirty="0"/>
              <a:t>    (b)mobile number of key person</a:t>
            </a:r>
          </a:p>
          <a:p>
            <a:pPr marL="0" indent="0">
              <a:buNone/>
            </a:pPr>
            <a:r>
              <a:rPr lang="en-US" dirty="0"/>
              <a:t>    ©email address of key person</a:t>
            </a:r>
          </a:p>
          <a:p>
            <a:pPr marL="0" indent="0">
              <a:buNone/>
            </a:pPr>
            <a:r>
              <a:rPr lang="en-US" dirty="0"/>
              <a:t>    (d) din of directors (in case of company)</a:t>
            </a:r>
          </a:p>
          <a:p>
            <a:pPr marL="0" indent="0">
              <a:buNone/>
            </a:pPr>
            <a:r>
              <a:rPr lang="en-US" dirty="0"/>
              <a:t>    (e) residential address of key person</a:t>
            </a:r>
          </a:p>
          <a:p>
            <a:pPr marL="0" indent="0">
              <a:buNone/>
            </a:pPr>
            <a:r>
              <a:rPr lang="en-US" dirty="0"/>
              <a:t>    (f)expiry date of digital signature of key person</a:t>
            </a:r>
          </a:p>
          <a:p>
            <a:pPr marL="0" indent="0">
              <a:buNone/>
            </a:pPr>
            <a:r>
              <a:rPr lang="en-US" dirty="0"/>
              <a:t>    (g)password of digital key –correctness</a:t>
            </a:r>
          </a:p>
          <a:p>
            <a:pPr marL="0" indent="0">
              <a:buNone/>
            </a:pPr>
            <a:r>
              <a:rPr lang="en-US" dirty="0"/>
              <a:t>    (h) detail of change in key person at the date of submission.</a:t>
            </a:r>
          </a:p>
          <a:p>
            <a:pPr marL="0" indent="0">
              <a:buNone/>
            </a:pPr>
            <a:r>
              <a:rPr lang="en-US" dirty="0"/>
              <a:t>    (</a:t>
            </a:r>
            <a:r>
              <a:rPr lang="en-US" dirty="0" err="1"/>
              <a:t>i</a:t>
            </a:r>
            <a:r>
              <a:rPr lang="en-US" dirty="0"/>
              <a:t>) Engagement letter cum Authority letter of submission of </a:t>
            </a:r>
            <a:r>
              <a:rPr lang="en-US" dirty="0" err="1"/>
              <a:t>Gst</a:t>
            </a:r>
            <a:r>
              <a:rPr lang="en-US" dirty="0"/>
              <a:t> </a:t>
            </a:r>
            <a:r>
              <a:rPr lang="en-US" dirty="0" smtClean="0"/>
              <a:t>Audit report with Resolution of company/society</a:t>
            </a:r>
            <a:endParaRPr lang="en-US" dirty="0"/>
          </a:p>
          <a:p>
            <a:endParaRPr lang="en-US" dirty="0"/>
          </a:p>
          <a:p>
            <a:endParaRPr lang="en-US" dirty="0" smtClean="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271711444"/>
      </p:ext>
    </p:extLst>
  </p:cSld>
  <p:clrMapOvr>
    <a:masterClrMapping/>
  </p:clrMapOvr>
  <p:transition xmlns:p14="http://schemas.microsoft.com/office/powerpoint/2010/main">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610600" cy="5867400"/>
          </a:xfrm>
        </p:spPr>
        <p:txBody>
          <a:bodyPr>
            <a:normAutofit/>
          </a:bodyPr>
          <a:lstStyle/>
          <a:p>
            <a:pPr marL="365760" lvl="1" indent="0">
              <a:buNone/>
            </a:pPr>
            <a:r>
              <a:rPr lang="en-US" dirty="0" smtClean="0"/>
              <a:t>                        </a:t>
            </a:r>
            <a:r>
              <a:rPr lang="en-US" dirty="0" smtClean="0">
                <a:solidFill>
                  <a:srgbClr val="FF0000"/>
                </a:solidFill>
              </a:rPr>
              <a:t>RETURN AND TAX- SLIDE-</a:t>
            </a:r>
          </a:p>
          <a:p>
            <a:pPr marL="365760" lvl="1" indent="0">
              <a:buNone/>
            </a:pPr>
            <a:r>
              <a:rPr lang="en-US" sz="1300" dirty="0" smtClean="0"/>
              <a:t>Calculation of </a:t>
            </a:r>
            <a:r>
              <a:rPr lang="en-US" sz="1300" dirty="0" smtClean="0">
                <a:solidFill>
                  <a:srgbClr val="3366FF"/>
                </a:solidFill>
              </a:rPr>
              <a:t>Input Tax Credit </a:t>
            </a:r>
            <a:r>
              <a:rPr lang="en-US" sz="1300" dirty="0" smtClean="0"/>
              <a:t>CGST,SGST AND IGST      PREPARE THREE STATEENT(A) AS PER BOOKS (B) AS PER RETURN (</a:t>
            </a:r>
            <a:r>
              <a:rPr lang="en-US" sz="1300" dirty="0"/>
              <a:t>C</a:t>
            </a:r>
            <a:r>
              <a:rPr lang="en-US" sz="1300" dirty="0" smtClean="0"/>
              <a:t>) AS PER AUDITOR-(refer Electronic credit ledger and GSTR 2A)</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254198672"/>
              </p:ext>
            </p:extLst>
          </p:nvPr>
        </p:nvGraphicFramePr>
        <p:xfrm>
          <a:off x="228600" y="1447800"/>
          <a:ext cx="8534402" cy="5466103"/>
        </p:xfrm>
        <a:graphic>
          <a:graphicData uri="http://schemas.openxmlformats.org/drawingml/2006/table">
            <a:tbl>
              <a:tblPr firstRow="1" bandRow="1">
                <a:tableStyleId>{5C22544A-7EE6-4342-B048-85BDC9FD1C3A}</a:tableStyleId>
              </a:tblPr>
              <a:tblGrid>
                <a:gridCol w="3738881"/>
                <a:gridCol w="1137920"/>
                <a:gridCol w="1056640"/>
                <a:gridCol w="894081"/>
                <a:gridCol w="1706880"/>
              </a:tblGrid>
              <a:tr h="267018">
                <a:tc>
                  <a:txBody>
                    <a:bodyPr/>
                    <a:lstStyle/>
                    <a:p>
                      <a:r>
                        <a:rPr lang="en-US" sz="1200" baseline="0" dirty="0" smtClean="0"/>
                        <a:t>Input Tax Credit on</a:t>
                      </a:r>
                      <a:endParaRPr lang="en-US" sz="1200" dirty="0"/>
                    </a:p>
                  </a:txBody>
                  <a:tcPr/>
                </a:tc>
                <a:tc>
                  <a:txBody>
                    <a:bodyPr/>
                    <a:lstStyle/>
                    <a:p>
                      <a:r>
                        <a:rPr lang="en-US" sz="1200" dirty="0" smtClean="0"/>
                        <a:t>CGST</a:t>
                      </a:r>
                      <a:endParaRPr lang="en-US" sz="1200" dirty="0"/>
                    </a:p>
                  </a:txBody>
                  <a:tcPr/>
                </a:tc>
                <a:tc>
                  <a:txBody>
                    <a:bodyPr/>
                    <a:lstStyle/>
                    <a:p>
                      <a:r>
                        <a:rPr lang="en-US" sz="1200" dirty="0" smtClean="0"/>
                        <a:t>SGST</a:t>
                      </a:r>
                      <a:endParaRPr lang="en-US" sz="1200" dirty="0"/>
                    </a:p>
                  </a:txBody>
                  <a:tcPr/>
                </a:tc>
                <a:tc>
                  <a:txBody>
                    <a:bodyPr/>
                    <a:lstStyle/>
                    <a:p>
                      <a:r>
                        <a:rPr lang="en-US" sz="1200" dirty="0" smtClean="0"/>
                        <a:t>IGST</a:t>
                      </a:r>
                      <a:endParaRPr lang="en-US" sz="1200" dirty="0"/>
                    </a:p>
                  </a:txBody>
                  <a:tcPr/>
                </a:tc>
                <a:tc>
                  <a:txBody>
                    <a:bodyPr/>
                    <a:lstStyle/>
                    <a:p>
                      <a:r>
                        <a:rPr lang="en-US" sz="1200" dirty="0" smtClean="0"/>
                        <a:t>TOTAL</a:t>
                      </a:r>
                      <a:endParaRPr lang="en-US" sz="1200" dirty="0"/>
                    </a:p>
                  </a:txBody>
                  <a:tcPr/>
                </a:tc>
              </a:tr>
              <a:tr h="356024">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23043">
                <a:tc>
                  <a:txBody>
                    <a:bodyPr/>
                    <a:lstStyle/>
                    <a:p>
                      <a:r>
                        <a:rPr lang="en-US" dirty="0" smtClean="0"/>
                        <a:t>(A) C/F</a:t>
                      </a:r>
                      <a:r>
                        <a:rPr lang="en-US" baseline="0" dirty="0" smtClean="0"/>
                        <a:t> Input credit Balance as per Electronic Credit Ledger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56024">
                <a:tc>
                  <a:txBody>
                    <a:bodyPr/>
                    <a:lstStyle/>
                    <a:p>
                      <a:r>
                        <a:rPr lang="en-US" dirty="0" smtClean="0"/>
                        <a:t>(B)</a:t>
                      </a:r>
                      <a:r>
                        <a:rPr lang="en-US" baseline="0" dirty="0" smtClean="0"/>
                        <a:t> C/f Input Credit Balance as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56024">
                <a:tc>
                  <a:txBody>
                    <a:bodyPr/>
                    <a:lstStyle/>
                    <a:p>
                      <a:r>
                        <a:rPr lang="en-US" dirty="0" smtClean="0"/>
                        <a:t>Per Books</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56024">
                <a:tc>
                  <a:txBody>
                    <a:bodyPr/>
                    <a:lstStyle/>
                    <a:p>
                      <a:r>
                        <a:rPr lang="en-US" dirty="0" smtClean="0"/>
                        <a:t>Difference-(A-B)</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453069">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06061">
                <a:tc>
                  <a:txBody>
                    <a:bodyPr/>
                    <a:lstStyle/>
                    <a:p>
                      <a:r>
                        <a:rPr lang="en-US" dirty="0" smtClean="0"/>
                        <a:t>(A)</a:t>
                      </a:r>
                      <a:r>
                        <a:rPr lang="en-US" baseline="0" dirty="0" smtClean="0"/>
                        <a:t> Input Credit Availed</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56024">
                <a:tc>
                  <a:txBody>
                    <a:bodyPr/>
                    <a:lstStyle/>
                    <a:p>
                      <a:r>
                        <a:rPr lang="en-US" dirty="0" smtClean="0"/>
                        <a:t>(B) Input</a:t>
                      </a:r>
                      <a:r>
                        <a:rPr lang="en-US" baseline="0" dirty="0" smtClean="0"/>
                        <a:t> Credit Available as per 2A</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56024">
                <a:tc>
                  <a:txBody>
                    <a:bodyPr/>
                    <a:lstStyle/>
                    <a:p>
                      <a:r>
                        <a:rPr lang="en-US" dirty="0" smtClean="0"/>
                        <a:t>Difference(A-B)</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06061">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5602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451872">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63578748"/>
      </p:ext>
    </p:extLst>
  </p:cSld>
  <p:clrMapOvr>
    <a:masterClrMapping/>
  </p:clrMapOvr>
  <p:transition xmlns:p14="http://schemas.microsoft.com/office/powerpoint/2010/main">
    <p:wedg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ADDITION AND REDUCTION OF AMOUNT IN OUTPUT TAX FOR MISMATCH AND OTHER REASON</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457951451"/>
      </p:ext>
    </p:extLst>
  </p:cSld>
  <p:clrMapOvr>
    <a:masterClrMapping/>
  </p:clrMapOvr>
  <p:transition xmlns:p14="http://schemas.microsoft.com/office/powerpoint/2010/main">
    <p:wedg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914400"/>
            <a:ext cx="8534400" cy="5943600"/>
          </a:xfrm>
        </p:spPr>
        <p:txBody>
          <a:bodyPr/>
          <a:lstStyle/>
          <a:p>
            <a:r>
              <a:rPr lang="en-US" sz="1800" dirty="0" smtClean="0"/>
              <a:t>GSTR 3-PART A TABLE-7-Addition and reduction in output tax for </a:t>
            </a:r>
            <a:r>
              <a:rPr lang="en-US" sz="1800" dirty="0" err="1" smtClean="0"/>
              <a:t>mismtach</a:t>
            </a:r>
            <a:r>
              <a:rPr lang="en-US" sz="1800" dirty="0" smtClean="0"/>
              <a:t> and other reason</a:t>
            </a:r>
          </a:p>
          <a:p>
            <a:r>
              <a:rPr lang="en-US" sz="1800" dirty="0" smtClean="0"/>
              <a:t>Two statements need to be prepared (A) As per return and (B) As per books</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628641288"/>
              </p:ext>
            </p:extLst>
          </p:nvPr>
        </p:nvGraphicFramePr>
        <p:xfrm>
          <a:off x="2" y="2105899"/>
          <a:ext cx="8991598" cy="5031080"/>
        </p:xfrm>
        <a:graphic>
          <a:graphicData uri="http://schemas.openxmlformats.org/drawingml/2006/table">
            <a:tbl>
              <a:tblPr firstRow="1" bandRow="1">
                <a:tableStyleId>{5C22544A-7EE6-4342-B048-85BDC9FD1C3A}</a:tableStyleId>
              </a:tblPr>
              <a:tblGrid>
                <a:gridCol w="533398"/>
                <a:gridCol w="4114800"/>
                <a:gridCol w="838200"/>
                <a:gridCol w="762000"/>
                <a:gridCol w="838200"/>
                <a:gridCol w="685800"/>
                <a:gridCol w="1219200"/>
              </a:tblGrid>
              <a:tr h="899606">
                <a:tc>
                  <a:txBody>
                    <a:bodyPr/>
                    <a:lstStyle/>
                    <a:p>
                      <a:r>
                        <a:rPr lang="en-US" dirty="0" err="1" smtClean="0"/>
                        <a:t>Sr</a:t>
                      </a:r>
                      <a:r>
                        <a:rPr lang="en-US" dirty="0" smtClean="0"/>
                        <a:t> no </a:t>
                      </a:r>
                      <a:endParaRPr lang="en-US" dirty="0"/>
                    </a:p>
                  </a:txBody>
                  <a:tcPr/>
                </a:tc>
                <a:tc>
                  <a:txBody>
                    <a:bodyPr/>
                    <a:lstStyle/>
                    <a:p>
                      <a:r>
                        <a:rPr lang="en-US" dirty="0" smtClean="0"/>
                        <a:t>ADD/REDUCE FROM OUTPUT TAX LIABILITY</a:t>
                      </a:r>
                      <a:endParaRPr lang="en-US" dirty="0"/>
                    </a:p>
                  </a:txBody>
                  <a:tcPr/>
                </a:tc>
                <a:tc>
                  <a:txBody>
                    <a:bodyPr/>
                    <a:lstStyle/>
                    <a:p>
                      <a:r>
                        <a:rPr lang="en-US" sz="1400" dirty="0" smtClean="0"/>
                        <a:t>IGST</a:t>
                      </a:r>
                      <a:endParaRPr lang="en-US" sz="1400" dirty="0"/>
                    </a:p>
                  </a:txBody>
                  <a:tcPr/>
                </a:tc>
                <a:tc>
                  <a:txBody>
                    <a:bodyPr/>
                    <a:lstStyle/>
                    <a:p>
                      <a:r>
                        <a:rPr lang="en-US" sz="1400" dirty="0" smtClean="0"/>
                        <a:t>CGST</a:t>
                      </a:r>
                      <a:endParaRPr lang="en-US" sz="1400" dirty="0"/>
                    </a:p>
                  </a:txBody>
                  <a:tcPr/>
                </a:tc>
                <a:tc>
                  <a:txBody>
                    <a:bodyPr/>
                    <a:lstStyle/>
                    <a:p>
                      <a:r>
                        <a:rPr lang="en-US" sz="1400" dirty="0" smtClean="0"/>
                        <a:t>S/UGST</a:t>
                      </a:r>
                      <a:endParaRPr lang="en-US" sz="1400" dirty="0"/>
                    </a:p>
                  </a:txBody>
                  <a:tcPr/>
                </a:tc>
                <a:tc>
                  <a:txBody>
                    <a:bodyPr/>
                    <a:lstStyle/>
                    <a:p>
                      <a:r>
                        <a:rPr lang="en-US" sz="1400" dirty="0" smtClean="0"/>
                        <a:t>CESS</a:t>
                      </a:r>
                      <a:endParaRPr lang="en-US" sz="1400" dirty="0"/>
                    </a:p>
                  </a:txBody>
                  <a:tcPr/>
                </a:tc>
                <a:tc>
                  <a:txBody>
                    <a:bodyPr/>
                    <a:lstStyle/>
                    <a:p>
                      <a:r>
                        <a:rPr lang="en-US" sz="1400" dirty="0" smtClean="0"/>
                        <a:t>TOTAL</a:t>
                      </a:r>
                      <a:endParaRPr lang="en-US" sz="1400" dirty="0"/>
                    </a:p>
                  </a:txBody>
                  <a:tcPr/>
                </a:tc>
              </a:tr>
              <a:tr h="515399">
                <a:tc>
                  <a:txBody>
                    <a:bodyPr/>
                    <a:lstStyle/>
                    <a:p>
                      <a:endParaRPr lang="en-US" dirty="0"/>
                    </a:p>
                  </a:txBody>
                  <a:tcPr/>
                </a:tc>
                <a:tc>
                  <a:txBody>
                    <a:bodyPr/>
                    <a:lstStyle/>
                    <a:p>
                      <a:r>
                        <a:rPr lang="en-US" dirty="0" smtClean="0"/>
                        <a:t>ADD</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886701">
                <a:tc>
                  <a:txBody>
                    <a:bodyPr/>
                    <a:lstStyle/>
                    <a:p>
                      <a:r>
                        <a:rPr lang="en-US" dirty="0" smtClean="0"/>
                        <a:t>1</a:t>
                      </a:r>
                      <a:endParaRPr lang="en-US" dirty="0"/>
                    </a:p>
                  </a:txBody>
                  <a:tcPr/>
                </a:tc>
                <a:tc>
                  <a:txBody>
                    <a:bodyPr/>
                    <a:lstStyle/>
                    <a:p>
                      <a:r>
                        <a:rPr lang="en-US" dirty="0" smtClean="0"/>
                        <a:t>ITC CLAIMED ON MISMATCH/DUPLICATION OF INVOICE/DEBIT NOTE</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5399">
                <a:tc>
                  <a:txBody>
                    <a:bodyPr/>
                    <a:lstStyle/>
                    <a:p>
                      <a:r>
                        <a:rPr lang="en-US" dirty="0" smtClean="0"/>
                        <a:t>2</a:t>
                      </a:r>
                      <a:endParaRPr lang="en-US" dirty="0"/>
                    </a:p>
                  </a:txBody>
                  <a:tcPr/>
                </a:tc>
                <a:tc>
                  <a:txBody>
                    <a:bodyPr/>
                    <a:lstStyle/>
                    <a:p>
                      <a:r>
                        <a:rPr lang="en-US" dirty="0" smtClean="0"/>
                        <a:t>TAX LIABILITY ON MISMATCHED</a:t>
                      </a:r>
                      <a:r>
                        <a:rPr lang="en-US" baseline="0" dirty="0" smtClean="0"/>
                        <a:t> CREDIT NOTED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5399">
                <a:tc>
                  <a:txBody>
                    <a:bodyPr/>
                    <a:lstStyle/>
                    <a:p>
                      <a:endParaRPr lang="en-US"/>
                    </a:p>
                  </a:txBody>
                  <a:tcPr/>
                </a:tc>
                <a:tc>
                  <a:txBody>
                    <a:bodyPr/>
                    <a:lstStyle/>
                    <a:p>
                      <a:r>
                        <a:rPr lang="en-US" dirty="0" smtClean="0"/>
                        <a:t>TOTAL   ADD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5399">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5399">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5399">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085730694"/>
      </p:ext>
    </p:extLst>
  </p:cSld>
  <p:clrMapOvr>
    <a:masterClrMapping/>
  </p:clrMapOvr>
  <p:transition xmlns:p14="http://schemas.microsoft.com/office/powerpoint/2010/main">
    <p:wedg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85800"/>
            <a:ext cx="8534400" cy="6172200"/>
          </a:xfrm>
        </p:spPr>
        <p:txBody>
          <a:bodyPr/>
          <a:lstStyle/>
          <a:p>
            <a:r>
              <a:rPr lang="en-US" sz="1800" dirty="0" smtClean="0"/>
              <a:t>GSTR 3-PART A TABLE-7-Addition and reduction in output tax for </a:t>
            </a:r>
            <a:r>
              <a:rPr lang="en-US" sz="1800" dirty="0" err="1" smtClean="0"/>
              <a:t>mismtach</a:t>
            </a:r>
            <a:r>
              <a:rPr lang="en-US" sz="1800" dirty="0" smtClean="0"/>
              <a:t> and other reason</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93848423"/>
              </p:ext>
            </p:extLst>
          </p:nvPr>
        </p:nvGraphicFramePr>
        <p:xfrm>
          <a:off x="2" y="1447802"/>
          <a:ext cx="8991598" cy="5966389"/>
        </p:xfrm>
        <a:graphic>
          <a:graphicData uri="http://schemas.openxmlformats.org/drawingml/2006/table">
            <a:tbl>
              <a:tblPr firstRow="1" bandRow="1">
                <a:tableStyleId>{5C22544A-7EE6-4342-B048-85BDC9FD1C3A}</a:tableStyleId>
              </a:tblPr>
              <a:tblGrid>
                <a:gridCol w="533398"/>
                <a:gridCol w="4114800"/>
                <a:gridCol w="838200"/>
                <a:gridCol w="762000"/>
                <a:gridCol w="838200"/>
                <a:gridCol w="685800"/>
                <a:gridCol w="1219200"/>
              </a:tblGrid>
              <a:tr h="693199">
                <a:tc>
                  <a:txBody>
                    <a:bodyPr/>
                    <a:lstStyle/>
                    <a:p>
                      <a:r>
                        <a:rPr lang="en-US" dirty="0" err="1" smtClean="0"/>
                        <a:t>Sr</a:t>
                      </a:r>
                      <a:r>
                        <a:rPr lang="en-US" dirty="0" smtClean="0"/>
                        <a:t> no </a:t>
                      </a:r>
                      <a:endParaRPr lang="en-US" dirty="0"/>
                    </a:p>
                  </a:txBody>
                  <a:tcPr/>
                </a:tc>
                <a:tc>
                  <a:txBody>
                    <a:bodyPr/>
                    <a:lstStyle/>
                    <a:p>
                      <a:r>
                        <a:rPr lang="en-US" dirty="0" smtClean="0"/>
                        <a:t>ADD/REDUCE FROM OUTPUT TAX LIABILITY</a:t>
                      </a:r>
                      <a:endParaRPr lang="en-US" dirty="0"/>
                    </a:p>
                  </a:txBody>
                  <a:tcPr/>
                </a:tc>
                <a:tc>
                  <a:txBody>
                    <a:bodyPr/>
                    <a:lstStyle/>
                    <a:p>
                      <a:r>
                        <a:rPr lang="en-US" sz="1400" dirty="0" smtClean="0"/>
                        <a:t>IGST</a:t>
                      </a:r>
                      <a:endParaRPr lang="en-US" sz="1400" dirty="0"/>
                    </a:p>
                  </a:txBody>
                  <a:tcPr/>
                </a:tc>
                <a:tc>
                  <a:txBody>
                    <a:bodyPr/>
                    <a:lstStyle/>
                    <a:p>
                      <a:r>
                        <a:rPr lang="en-US" sz="1400" dirty="0" smtClean="0"/>
                        <a:t>CGST</a:t>
                      </a:r>
                      <a:endParaRPr lang="en-US" sz="1400" dirty="0"/>
                    </a:p>
                  </a:txBody>
                  <a:tcPr/>
                </a:tc>
                <a:tc>
                  <a:txBody>
                    <a:bodyPr/>
                    <a:lstStyle/>
                    <a:p>
                      <a:r>
                        <a:rPr lang="en-US" sz="1400" dirty="0" smtClean="0"/>
                        <a:t>S/UGST</a:t>
                      </a:r>
                      <a:endParaRPr lang="en-US" sz="1400" dirty="0"/>
                    </a:p>
                  </a:txBody>
                  <a:tcPr/>
                </a:tc>
                <a:tc>
                  <a:txBody>
                    <a:bodyPr/>
                    <a:lstStyle/>
                    <a:p>
                      <a:r>
                        <a:rPr lang="en-US" sz="1400" dirty="0" smtClean="0"/>
                        <a:t>CESS</a:t>
                      </a:r>
                      <a:endParaRPr lang="en-US" sz="1400" dirty="0"/>
                    </a:p>
                  </a:txBody>
                  <a:tcPr/>
                </a:tc>
                <a:tc>
                  <a:txBody>
                    <a:bodyPr/>
                    <a:lstStyle/>
                    <a:p>
                      <a:r>
                        <a:rPr lang="en-US" sz="1400" dirty="0" smtClean="0"/>
                        <a:t>TOTAL</a:t>
                      </a:r>
                      <a:endParaRPr lang="en-US" sz="1400" dirty="0"/>
                    </a:p>
                  </a:txBody>
                  <a:tcPr/>
                </a:tc>
              </a:tr>
              <a:tr h="507483">
                <a:tc>
                  <a:txBody>
                    <a:bodyPr/>
                    <a:lstStyle/>
                    <a:p>
                      <a:endParaRPr lang="en-US" dirty="0"/>
                    </a:p>
                  </a:txBody>
                  <a:tcPr/>
                </a:tc>
                <a:tc>
                  <a:txBody>
                    <a:bodyPr/>
                    <a:lstStyle/>
                    <a:p>
                      <a:r>
                        <a:rPr lang="en-US" dirty="0" smtClean="0"/>
                        <a:t>LESS</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1287370">
                <a:tc>
                  <a:txBody>
                    <a:bodyPr/>
                    <a:lstStyle/>
                    <a:p>
                      <a:r>
                        <a:rPr lang="en-US" dirty="0" smtClean="0"/>
                        <a:t>1</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RECLAIM ON RECTIFICATION OF MIMATCHED INVOICES.DEBIT NOTED</a:t>
                      </a:r>
                    </a:p>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93199">
                <a:tc>
                  <a:txBody>
                    <a:bodyPr/>
                    <a:lstStyle/>
                    <a:p>
                      <a:r>
                        <a:rPr lang="en-US" dirty="0" smtClean="0"/>
                        <a:t>2</a:t>
                      </a:r>
                      <a:endParaRPr lang="en-US" dirty="0"/>
                    </a:p>
                  </a:txBody>
                  <a:tcPr/>
                </a:tc>
                <a:tc>
                  <a:txBody>
                    <a:bodyPr/>
                    <a:lstStyle/>
                    <a:p>
                      <a:r>
                        <a:rPr lang="en-US" dirty="0" smtClean="0"/>
                        <a:t>RECLAIM ON RECTIFICATION OF MISMATCH OF CREDIT NOTES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93199">
                <a:tc>
                  <a:txBody>
                    <a:bodyPr/>
                    <a:lstStyle/>
                    <a:p>
                      <a:r>
                        <a:rPr lang="en-US" dirty="0" smtClean="0"/>
                        <a:t>3</a:t>
                      </a:r>
                      <a:endParaRPr lang="en-US" dirty="0"/>
                    </a:p>
                  </a:txBody>
                  <a:tcPr/>
                </a:tc>
                <a:tc>
                  <a:txBody>
                    <a:bodyPr/>
                    <a:lstStyle/>
                    <a:p>
                      <a:r>
                        <a:rPr lang="en-US" dirty="0" smtClean="0"/>
                        <a:t>NEGATIVE TAX LIABILITY FROM</a:t>
                      </a:r>
                      <a:r>
                        <a:rPr lang="en-US" baseline="0" dirty="0" smtClean="0"/>
                        <a:t> PREVIOUS TAX PERIODS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584456">
                <a:tc>
                  <a:txBody>
                    <a:bodyPr/>
                    <a:lstStyle/>
                    <a:p>
                      <a:r>
                        <a:rPr lang="en-US" dirty="0" smtClean="0"/>
                        <a:t>4</a:t>
                      </a:r>
                      <a:endParaRPr lang="en-US" dirty="0"/>
                    </a:p>
                  </a:txBody>
                  <a:tcPr/>
                </a:tc>
                <a:tc>
                  <a:txBody>
                    <a:bodyPr/>
                    <a:lstStyle/>
                    <a:p>
                      <a:r>
                        <a:rPr lang="en-US" dirty="0" smtClean="0"/>
                        <a:t>TAX PAID ON ADVANCES IN EARLIER PERIODS AND ADJUSTED WITH</a:t>
                      </a:r>
                      <a:r>
                        <a:rPr lang="en-US" baseline="0" dirty="0" smtClean="0"/>
                        <a:t> TAX ON SUPPLES MADE IN CURRENT TAX PERIOD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07483">
                <a:tc>
                  <a:txBody>
                    <a:bodyPr/>
                    <a:lstStyle/>
                    <a:p>
                      <a:endParaRPr lang="en-US" dirty="0"/>
                    </a:p>
                  </a:txBody>
                  <a:tcPr/>
                </a:tc>
                <a:tc>
                  <a:txBody>
                    <a:bodyPr/>
                    <a:lstStyle/>
                    <a:p>
                      <a:pPr algn="r"/>
                      <a:r>
                        <a:rPr lang="en-US" dirty="0" smtClean="0"/>
                        <a:t>TOTAL</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17785281"/>
      </p:ext>
    </p:extLst>
  </p:cSld>
  <p:clrMapOvr>
    <a:masterClrMapping/>
  </p:clrMapOvr>
  <p:transition xmlns:p14="http://schemas.microsoft.com/office/powerpoint/2010/main">
    <p:wedg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85800"/>
            <a:ext cx="8534400" cy="6172200"/>
          </a:xfrm>
        </p:spPr>
        <p:txBody>
          <a:bodyPr/>
          <a:lstStyle/>
          <a:p>
            <a:r>
              <a:rPr lang="en-US" sz="1800" dirty="0" smtClean="0"/>
              <a:t>GSTR 3-PART A TABLE-7-Addition and reduction in output tax for </a:t>
            </a:r>
            <a:r>
              <a:rPr lang="en-US" sz="1800" dirty="0" err="1" smtClean="0"/>
              <a:t>mismtach</a:t>
            </a:r>
            <a:r>
              <a:rPr lang="en-US" sz="1800" dirty="0" smtClean="0"/>
              <a:t> and other reason</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405465081"/>
              </p:ext>
            </p:extLst>
          </p:nvPr>
        </p:nvGraphicFramePr>
        <p:xfrm>
          <a:off x="2" y="1560683"/>
          <a:ext cx="8991598" cy="4824230"/>
        </p:xfrm>
        <a:graphic>
          <a:graphicData uri="http://schemas.openxmlformats.org/drawingml/2006/table">
            <a:tbl>
              <a:tblPr firstRow="1" bandRow="1">
                <a:tableStyleId>{5C22544A-7EE6-4342-B048-85BDC9FD1C3A}</a:tableStyleId>
              </a:tblPr>
              <a:tblGrid>
                <a:gridCol w="533398"/>
                <a:gridCol w="4114800"/>
                <a:gridCol w="838200"/>
                <a:gridCol w="762000"/>
                <a:gridCol w="838200"/>
                <a:gridCol w="685800"/>
                <a:gridCol w="1219200"/>
              </a:tblGrid>
              <a:tr h="620322">
                <a:tc>
                  <a:txBody>
                    <a:bodyPr/>
                    <a:lstStyle/>
                    <a:p>
                      <a:r>
                        <a:rPr lang="en-US" dirty="0" err="1" smtClean="0"/>
                        <a:t>Sr</a:t>
                      </a:r>
                      <a:r>
                        <a:rPr lang="en-US" dirty="0" smtClean="0"/>
                        <a:t> no </a:t>
                      </a:r>
                      <a:endParaRPr lang="en-US" dirty="0"/>
                    </a:p>
                  </a:txBody>
                  <a:tcPr/>
                </a:tc>
                <a:tc>
                  <a:txBody>
                    <a:bodyPr/>
                    <a:lstStyle/>
                    <a:p>
                      <a:r>
                        <a:rPr lang="en-US" dirty="0" smtClean="0"/>
                        <a:t>ADD/REDUCE FROM OUTPUT TAX LIABILITY</a:t>
                      </a:r>
                      <a:endParaRPr lang="en-US" dirty="0"/>
                    </a:p>
                  </a:txBody>
                  <a:tcPr/>
                </a:tc>
                <a:tc>
                  <a:txBody>
                    <a:bodyPr/>
                    <a:lstStyle/>
                    <a:p>
                      <a:r>
                        <a:rPr lang="en-US" sz="1400" dirty="0" smtClean="0"/>
                        <a:t>IGST</a:t>
                      </a:r>
                      <a:endParaRPr lang="en-US" sz="1400" dirty="0"/>
                    </a:p>
                  </a:txBody>
                  <a:tcPr/>
                </a:tc>
                <a:tc>
                  <a:txBody>
                    <a:bodyPr/>
                    <a:lstStyle/>
                    <a:p>
                      <a:r>
                        <a:rPr lang="en-US" sz="1400" dirty="0" smtClean="0"/>
                        <a:t>CGST</a:t>
                      </a:r>
                      <a:endParaRPr lang="en-US" sz="1400" dirty="0"/>
                    </a:p>
                  </a:txBody>
                  <a:tcPr/>
                </a:tc>
                <a:tc>
                  <a:txBody>
                    <a:bodyPr/>
                    <a:lstStyle/>
                    <a:p>
                      <a:r>
                        <a:rPr lang="en-US" sz="1400" dirty="0" smtClean="0"/>
                        <a:t>S/UGST</a:t>
                      </a:r>
                      <a:endParaRPr lang="en-US" sz="1400" dirty="0"/>
                    </a:p>
                  </a:txBody>
                  <a:tcPr/>
                </a:tc>
                <a:tc>
                  <a:txBody>
                    <a:bodyPr/>
                    <a:lstStyle/>
                    <a:p>
                      <a:r>
                        <a:rPr lang="en-US" sz="1400" dirty="0" smtClean="0"/>
                        <a:t>CESS</a:t>
                      </a:r>
                      <a:endParaRPr lang="en-US" sz="1400" dirty="0"/>
                    </a:p>
                  </a:txBody>
                  <a:tcPr/>
                </a:tc>
                <a:tc>
                  <a:txBody>
                    <a:bodyPr/>
                    <a:lstStyle/>
                    <a:p>
                      <a:r>
                        <a:rPr lang="en-US" sz="1400" dirty="0" smtClean="0"/>
                        <a:t>TOTAL</a:t>
                      </a:r>
                      <a:endParaRPr lang="en-US" sz="1400" dirty="0"/>
                    </a:p>
                  </a:txBody>
                  <a:tcPr/>
                </a:tc>
              </a:tr>
              <a:tr h="393759">
                <a:tc>
                  <a:txBody>
                    <a:bodyPr/>
                    <a:lstStyle/>
                    <a:p>
                      <a:endParaRPr lang="en-US" dirty="0"/>
                    </a:p>
                  </a:txBody>
                  <a:tcPr/>
                </a:tc>
                <a:tc>
                  <a:txBody>
                    <a:bodyPr/>
                    <a:lstStyle/>
                    <a:p>
                      <a:r>
                        <a:rPr lang="en-US" dirty="0" smtClean="0"/>
                        <a:t>ADD/LESS</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998879">
                <a:tc>
                  <a:txBody>
                    <a:bodyPr/>
                    <a:lstStyle/>
                    <a:p>
                      <a:endParaRPr lang="en-US" dirty="0"/>
                    </a:p>
                  </a:txBody>
                  <a:tcPr/>
                </a:tc>
                <a:tc>
                  <a:txBody>
                    <a:bodyPr/>
                    <a:lstStyle/>
                    <a:p>
                      <a:r>
                        <a:rPr lang="en-US" dirty="0" smtClean="0"/>
                        <a:t>INPUT TAX CREDIT/REVERSAL/RECLAIM</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37858">
                <a:tc>
                  <a:txBody>
                    <a:bodyPr/>
                    <a:lstStyle/>
                    <a:p>
                      <a:endParaRPr lang="en-US"/>
                    </a:p>
                  </a:txBody>
                  <a:tcPr/>
                </a:tc>
                <a:tc>
                  <a:txBody>
                    <a:bodyPr/>
                    <a:lstStyle/>
                    <a:p>
                      <a:r>
                        <a:rPr lang="en-US" dirty="0" smtClean="0"/>
                        <a:t>TOTAL </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37858">
                <a:tc>
                  <a:txBody>
                    <a:bodyPr/>
                    <a:lstStyle/>
                    <a:p>
                      <a:endParaRPr lang="en-US"/>
                    </a:p>
                  </a:txBody>
                  <a:tcPr/>
                </a:tc>
                <a:tc>
                  <a:txBody>
                    <a:bodyPr/>
                    <a:lstStyle/>
                    <a:p>
                      <a:r>
                        <a:rPr lang="en-US" dirty="0" smtClean="0"/>
                        <a:t>(1)TOTAL</a:t>
                      </a:r>
                      <a:r>
                        <a:rPr lang="en-US" baseline="0" dirty="0" smtClean="0"/>
                        <a:t> ADD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37858">
                <a:tc>
                  <a:txBody>
                    <a:bodyPr/>
                    <a:lstStyle/>
                    <a:p>
                      <a:endParaRPr lang="en-US"/>
                    </a:p>
                  </a:txBody>
                  <a:tcPr/>
                </a:tc>
                <a:tc>
                  <a:txBody>
                    <a:bodyPr/>
                    <a:lstStyle/>
                    <a:p>
                      <a:r>
                        <a:rPr lang="en-US" dirty="0" smtClean="0"/>
                        <a:t>(2) TOTAL LESS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37858">
                <a:tc>
                  <a:txBody>
                    <a:bodyPr/>
                    <a:lstStyle/>
                    <a:p>
                      <a:endParaRPr lang="en-US" dirty="0"/>
                    </a:p>
                  </a:txBody>
                  <a:tcPr/>
                </a:tc>
                <a:tc>
                  <a:txBody>
                    <a:bodyPr/>
                    <a:lstStyle/>
                    <a:p>
                      <a:r>
                        <a:rPr lang="en-US" dirty="0" smtClean="0"/>
                        <a:t>(3) TOTAL ADD/LESS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620322">
                <a:tc>
                  <a:txBody>
                    <a:bodyPr/>
                    <a:lstStyle/>
                    <a:p>
                      <a:endParaRPr lang="en-US" dirty="0"/>
                    </a:p>
                  </a:txBody>
                  <a:tcPr/>
                </a:tc>
                <a:tc>
                  <a:txBody>
                    <a:bodyPr/>
                    <a:lstStyle/>
                    <a:p>
                      <a:pPr algn="r"/>
                      <a:r>
                        <a:rPr lang="en-US" dirty="0" smtClean="0"/>
                        <a:t>TOTAL ADDITION/REDUCTION</a:t>
                      </a:r>
                      <a:r>
                        <a:rPr lang="en-US" baseline="0" dirty="0" smtClean="0"/>
                        <a:t> IN OUTPUT LIABLITY</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763598135"/>
      </p:ext>
    </p:extLst>
  </p:cSld>
  <p:clrMapOvr>
    <a:masterClrMapping/>
  </p:clrMapOvr>
  <p:transition xmlns:p14="http://schemas.microsoft.com/office/powerpoint/2010/main">
    <p:wedg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TOTAL TAX LIABILITY</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285039863"/>
      </p:ext>
    </p:extLst>
  </p:cSld>
  <p:clrMapOvr>
    <a:masterClrMapping/>
  </p:clrMapOvr>
  <p:transition xmlns:p14="http://schemas.microsoft.com/office/powerpoint/2010/main">
    <p:wedg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685800"/>
            <a:ext cx="8610600" cy="6019800"/>
          </a:xfrm>
        </p:spPr>
        <p:txBody>
          <a:bodyPr>
            <a:normAutofit/>
          </a:bodyPr>
          <a:lstStyle/>
          <a:p>
            <a:pPr marL="365760" lvl="1" indent="0">
              <a:buNone/>
            </a:pPr>
            <a:r>
              <a:rPr lang="en-US" dirty="0" smtClean="0"/>
              <a:t>                        </a:t>
            </a:r>
            <a:r>
              <a:rPr lang="en-US" dirty="0" smtClean="0">
                <a:solidFill>
                  <a:srgbClr val="FF0000"/>
                </a:solidFill>
              </a:rPr>
              <a:t>TOATAL LAX LIABILITY</a:t>
            </a:r>
          </a:p>
          <a:p>
            <a:pPr marL="365760" lvl="1" indent="0">
              <a:buNone/>
            </a:pPr>
            <a:r>
              <a:rPr lang="en-US" sz="1300" dirty="0" smtClean="0"/>
              <a:t>Calculation of  TAX LIABILITYPREPARE TWO STATEENT(A) AS PER BOOKS (B) AS PER RETURNS </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74482654"/>
              </p:ext>
            </p:extLst>
          </p:nvPr>
        </p:nvGraphicFramePr>
        <p:xfrm>
          <a:off x="226760" y="1728176"/>
          <a:ext cx="8917239" cy="4146639"/>
        </p:xfrm>
        <a:graphic>
          <a:graphicData uri="http://schemas.openxmlformats.org/drawingml/2006/table">
            <a:tbl>
              <a:tblPr firstRow="1" bandRow="1">
                <a:tableStyleId>{5C22544A-7EE6-4342-B048-85BDC9FD1C3A}</a:tableStyleId>
              </a:tblPr>
              <a:tblGrid>
                <a:gridCol w="3699173"/>
                <a:gridCol w="1940054"/>
                <a:gridCol w="939871"/>
                <a:gridCol w="768985"/>
                <a:gridCol w="1025313"/>
                <a:gridCol w="543843"/>
              </a:tblGrid>
              <a:tr h="634024">
                <a:tc>
                  <a:txBody>
                    <a:bodyPr/>
                    <a:lstStyle/>
                    <a:p>
                      <a:r>
                        <a:rPr lang="en-US" sz="1200" baseline="0" dirty="0" smtClean="0"/>
                        <a:t>RATE OF TAX</a:t>
                      </a:r>
                      <a:endParaRPr lang="en-US" sz="1200" dirty="0"/>
                    </a:p>
                  </a:txBody>
                  <a:tcPr/>
                </a:tc>
                <a:tc>
                  <a:txBody>
                    <a:bodyPr/>
                    <a:lstStyle/>
                    <a:p>
                      <a:r>
                        <a:rPr lang="en-US" sz="1200" dirty="0" smtClean="0"/>
                        <a:t>TAXABLE VALUE</a:t>
                      </a:r>
                      <a:endParaRPr lang="en-US" sz="1200" dirty="0"/>
                    </a:p>
                  </a:txBody>
                  <a:tcPr/>
                </a:tc>
                <a:tc>
                  <a:txBody>
                    <a:bodyPr/>
                    <a:lstStyle/>
                    <a:p>
                      <a:r>
                        <a:rPr lang="en-US" sz="1200" dirty="0" smtClean="0"/>
                        <a:t>CGST</a:t>
                      </a:r>
                      <a:endParaRPr lang="en-US" sz="1200" dirty="0"/>
                    </a:p>
                  </a:txBody>
                  <a:tcPr/>
                </a:tc>
                <a:tc>
                  <a:txBody>
                    <a:bodyPr/>
                    <a:lstStyle/>
                    <a:p>
                      <a:r>
                        <a:rPr lang="en-US" sz="1200" dirty="0" smtClean="0"/>
                        <a:t>S/U GST</a:t>
                      </a:r>
                      <a:endParaRPr lang="en-US" sz="1200" dirty="0"/>
                    </a:p>
                  </a:txBody>
                  <a:tcPr/>
                </a:tc>
                <a:tc>
                  <a:txBody>
                    <a:bodyPr/>
                    <a:lstStyle/>
                    <a:p>
                      <a:r>
                        <a:rPr lang="en-US" sz="1200" dirty="0" smtClean="0"/>
                        <a:t>IGST</a:t>
                      </a:r>
                      <a:endParaRPr lang="en-US" sz="1200" dirty="0"/>
                    </a:p>
                  </a:txBody>
                  <a:tcPr/>
                </a:tc>
                <a:tc>
                  <a:txBody>
                    <a:bodyPr/>
                    <a:lstStyle/>
                    <a:p>
                      <a:r>
                        <a:rPr lang="en-US" sz="1200" dirty="0" smtClean="0"/>
                        <a:t>TOTAL</a:t>
                      </a:r>
                      <a:endParaRPr lang="en-US" sz="1200" dirty="0"/>
                    </a:p>
                  </a:txBody>
                  <a:tcPr/>
                </a:tc>
              </a:tr>
              <a:tr h="324178">
                <a:tc>
                  <a:txBody>
                    <a:bodyPr/>
                    <a:lstStyle/>
                    <a:p>
                      <a:r>
                        <a:rPr lang="en-US" sz="1800" dirty="0" smtClean="0"/>
                        <a:t>(A)</a:t>
                      </a:r>
                      <a:r>
                        <a:rPr lang="en-US" sz="1800" baseline="0" dirty="0" smtClean="0"/>
                        <a:t> ON OUTWARD SUPPLIES</a:t>
                      </a:r>
                      <a:endParaRPr lang="en-US" sz="18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10445">
                <a:tc>
                  <a:txBody>
                    <a:bodyPr/>
                    <a:lstStyle/>
                    <a:p>
                      <a:r>
                        <a:rPr lang="en-US" dirty="0" smtClean="0"/>
                        <a:t>(B) ON INWARD SUPPLIES ATTRACTING REVERS</a:t>
                      </a:r>
                      <a:r>
                        <a:rPr lang="en-US" baseline="0" dirty="0" smtClean="0"/>
                        <a:t> CHARGE</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10445">
                <a:tc>
                  <a:txBody>
                    <a:bodyPr/>
                    <a:lstStyle/>
                    <a:p>
                      <a:r>
                        <a:rPr lang="en-US" dirty="0" smtClean="0"/>
                        <a:t>© ON ACCOUNT</a:t>
                      </a:r>
                      <a:r>
                        <a:rPr lang="en-US" baseline="0" dirty="0" smtClean="0"/>
                        <a:t> OF INPUT TAX CREDIT REVERSAL/RECLAIM</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810445">
                <a:tc>
                  <a:txBody>
                    <a:bodyPr/>
                    <a:lstStyle/>
                    <a:p>
                      <a:r>
                        <a:rPr lang="en-US" dirty="0" smtClean="0"/>
                        <a:t>(D) ON ACCOUNT OF MIMATCH/RECTIFICATION/OTHR</a:t>
                      </a:r>
                      <a:r>
                        <a:rPr lang="en-US" baseline="0" dirty="0" smtClean="0"/>
                        <a:t> REASON</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403656">
                <a:tc>
                  <a:txBody>
                    <a:bodyPr/>
                    <a:lstStyle/>
                    <a:p>
                      <a:r>
                        <a:rPr lang="en-US" dirty="0" smtClean="0"/>
                        <a:t>TOTAL</a:t>
                      </a:r>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730532449"/>
      </p:ext>
    </p:extLst>
  </p:cSld>
  <p:clrMapOvr>
    <a:masterClrMapping/>
  </p:clrMapOvr>
  <p:transition xmlns:p14="http://schemas.microsoft.com/office/powerpoint/2010/main">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458200" cy="11430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p:txBody>
          <a:bodyPr/>
          <a:lstStyle/>
          <a:p>
            <a:endParaRPr lang="en-US" dirty="0" smtClean="0"/>
          </a:p>
          <a:p>
            <a:endParaRPr lang="en-US" dirty="0"/>
          </a:p>
          <a:p>
            <a:pPr marL="0" indent="0">
              <a:buNone/>
            </a:pPr>
            <a:r>
              <a:rPr lang="en-US" dirty="0" smtClean="0"/>
              <a:t>TAX PAYMENT,CREDIT OF TDS AND TCS</a:t>
            </a:r>
          </a:p>
          <a:p>
            <a:pPr marL="0" indent="0">
              <a:buNone/>
            </a:pPr>
            <a:r>
              <a:rPr lang="en-US" dirty="0" smtClean="0"/>
              <a:t>INTEREST LIABILITY</a:t>
            </a:r>
          </a:p>
          <a:p>
            <a:pPr marL="0" indent="0">
              <a:buNone/>
            </a:pPr>
            <a:r>
              <a:rPr lang="en-US" dirty="0" smtClean="0"/>
              <a:t>LATE FEE</a:t>
            </a:r>
            <a:endParaRPr lang="en-US" dirty="0"/>
          </a:p>
          <a:p>
            <a:pPr marL="0" indent="0">
              <a:buNone/>
            </a:pPr>
            <a:r>
              <a:rPr lang="en-US" dirty="0" smtClean="0"/>
              <a:t>TAX PAYABLE AND PAID</a:t>
            </a:r>
          </a:p>
          <a:p>
            <a:pPr marL="0" indent="0">
              <a:buNone/>
            </a:pPr>
            <a:r>
              <a:rPr lang="en-US" dirty="0" smtClean="0"/>
              <a:t>REFUND</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45320634"/>
      </p:ext>
    </p:extLst>
  </p:cSld>
  <p:clrMapOvr>
    <a:masterClrMapping/>
  </p:clrMapOvr>
  <p:transition xmlns:p14="http://schemas.microsoft.com/office/powerpoint/2010/main">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TAX PAYMENT-CHALLAN</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942796288"/>
      </p:ext>
    </p:extLst>
  </p:cSld>
  <p:clrMapOvr>
    <a:masterClrMapping/>
  </p:clrMapOvr>
  <p:transition xmlns:p14="http://schemas.microsoft.com/office/powerpoint/2010/main">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305800" cy="5867400"/>
          </a:xfrm>
        </p:spPr>
        <p:txBody>
          <a:bodyPr>
            <a:normAutofit/>
          </a:bodyPr>
          <a:lstStyle/>
          <a:p>
            <a:pPr marL="365760" lvl="1" indent="0">
              <a:buNone/>
            </a:pPr>
            <a:r>
              <a:rPr lang="en-US" dirty="0" smtClean="0"/>
              <a:t>                        </a:t>
            </a:r>
            <a:r>
              <a:rPr lang="en-US" dirty="0" smtClean="0">
                <a:solidFill>
                  <a:srgbClr val="FF0000"/>
                </a:solidFill>
              </a:rPr>
              <a:t>TAX PAYMENT BY CHALLAN</a:t>
            </a:r>
          </a:p>
          <a:p>
            <a:pPr marL="365760" lvl="1" indent="0">
              <a:buNone/>
            </a:pPr>
            <a:r>
              <a:rPr lang="en-US" sz="1800" dirty="0" smtClean="0"/>
              <a:t>Statement  of </a:t>
            </a:r>
            <a:r>
              <a:rPr lang="en-US" sz="1800" dirty="0" smtClean="0">
                <a:solidFill>
                  <a:srgbClr val="3366FF"/>
                </a:solidFill>
              </a:rPr>
              <a:t>PAYMENT OF TAX CHALLAN </a:t>
            </a:r>
            <a:r>
              <a:rPr lang="en-US" sz="1800" dirty="0" smtClean="0"/>
              <a:t>CGST,SGST AND IGST      PREPARE  DETAIL STATEMENT (A) AS PER BOOKS (B) AS PER RETURN (Refer Electronic </a:t>
            </a:r>
            <a:r>
              <a:rPr lang="en-US" sz="1800" dirty="0"/>
              <a:t>C</a:t>
            </a:r>
            <a:r>
              <a:rPr lang="en-US" sz="1800" dirty="0" smtClean="0"/>
              <a:t>ash ledger)</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61585618"/>
              </p:ext>
            </p:extLst>
          </p:nvPr>
        </p:nvGraphicFramePr>
        <p:xfrm>
          <a:off x="152400" y="2367298"/>
          <a:ext cx="8305801" cy="4693919"/>
        </p:xfrm>
        <a:graphic>
          <a:graphicData uri="http://schemas.openxmlformats.org/drawingml/2006/table">
            <a:tbl>
              <a:tblPr firstRow="1" bandRow="1">
                <a:tableStyleId>{5C22544A-7EE6-4342-B048-85BDC9FD1C3A}</a:tableStyleId>
              </a:tblPr>
              <a:tblGrid>
                <a:gridCol w="2835000"/>
                <a:gridCol w="1089001"/>
                <a:gridCol w="850200"/>
                <a:gridCol w="719400"/>
                <a:gridCol w="719400"/>
                <a:gridCol w="719400"/>
                <a:gridCol w="1373400"/>
              </a:tblGrid>
              <a:tr h="524308">
                <a:tc>
                  <a:txBody>
                    <a:bodyPr/>
                    <a:lstStyle/>
                    <a:p>
                      <a:r>
                        <a:rPr lang="en-US" baseline="0" dirty="0" smtClean="0"/>
                        <a:t>Payment of Tax Liability  </a:t>
                      </a:r>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IGST</a:t>
                      </a:r>
                      <a:endParaRPr lang="en-US" dirty="0"/>
                    </a:p>
                  </a:txBody>
                  <a:tcPr/>
                </a:tc>
                <a:tc>
                  <a:txBody>
                    <a:bodyPr/>
                    <a:lstStyle/>
                    <a:p>
                      <a:r>
                        <a:rPr lang="en-US" dirty="0" smtClean="0"/>
                        <a:t>TDS</a:t>
                      </a:r>
                      <a:endParaRPr lang="en-US" dirty="0"/>
                    </a:p>
                  </a:txBody>
                  <a:tcPr/>
                </a:tc>
                <a:tc>
                  <a:txBody>
                    <a:bodyPr/>
                    <a:lstStyle/>
                    <a:p>
                      <a:r>
                        <a:rPr lang="en-US" sz="1100" dirty="0" smtClean="0"/>
                        <a:t>ANY OTHER SUM</a:t>
                      </a:r>
                      <a:endParaRPr lang="en-US" sz="1100" dirty="0"/>
                    </a:p>
                  </a:txBody>
                  <a:tcPr/>
                </a:tc>
                <a:tc>
                  <a:txBody>
                    <a:bodyPr/>
                    <a:lstStyle/>
                    <a:p>
                      <a:r>
                        <a:rPr lang="en-US" dirty="0" smtClean="0"/>
                        <a:t>TOTAL</a:t>
                      </a:r>
                      <a:endParaRPr lang="en-US" dirty="0"/>
                    </a:p>
                  </a:txBody>
                  <a:tcPr/>
                </a:tc>
              </a:tr>
              <a:tr h="316659">
                <a:tc>
                  <a:txBody>
                    <a:bodyPr/>
                    <a:lstStyle/>
                    <a:p>
                      <a:r>
                        <a:rPr lang="en-US" sz="1400" dirty="0" smtClean="0"/>
                        <a:t>(A) TAX DEPOSITED BY CHALLAN AS PER RETURN</a:t>
                      </a:r>
                      <a:endParaRPr lang="en-US" sz="1400"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sz="1400" dirty="0" smtClean="0"/>
                        <a:t>(B)</a:t>
                      </a:r>
                      <a:r>
                        <a:rPr lang="en-US" sz="1400" baseline="0" dirty="0" smtClean="0"/>
                        <a:t> </a:t>
                      </a:r>
                      <a:r>
                        <a:rPr lang="en-US" sz="1400" dirty="0" smtClean="0"/>
                        <a:t>TAX DEPOSITED BY CHALLAN AS PER</a:t>
                      </a:r>
                      <a:r>
                        <a:rPr lang="en-US" sz="1400" baseline="0" dirty="0" smtClean="0"/>
                        <a:t> BOOKS</a:t>
                      </a:r>
                      <a:endParaRPr lang="en-US" sz="14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dirty="0" smtClean="0"/>
                        <a:t>Difference-(A-B)</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(A) C/F</a:t>
                      </a:r>
                      <a:r>
                        <a:rPr lang="en-US" baseline="0" dirty="0" smtClean="0"/>
                        <a:t> Balance as per Electronic Cash Ledger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(B) C/F Balance as per Books of accounts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Difference(A-B)</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251460033"/>
      </p:ext>
    </p:extLst>
  </p:cSld>
  <p:clrMapOvr>
    <a:masterClrMapping/>
  </p:clrMapOvr>
  <p:transition xmlns:p14="http://schemas.microsoft.com/office/powerpoint/2010/mai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762000"/>
            <a:ext cx="8077200" cy="5943600"/>
          </a:xfrm>
        </p:spPr>
        <p:txBody>
          <a:bodyPr>
            <a:normAutofit lnSpcReduction="10000"/>
          </a:bodyPr>
          <a:lstStyle/>
          <a:p>
            <a:r>
              <a:rPr lang="en-US" dirty="0" smtClean="0"/>
              <a:t>                        </a:t>
            </a:r>
            <a:r>
              <a:rPr lang="en-US" dirty="0" smtClean="0">
                <a:solidFill>
                  <a:srgbClr val="FF0000"/>
                </a:solidFill>
              </a:rPr>
              <a:t>GENERAL CHECK LIST slide 3</a:t>
            </a:r>
          </a:p>
          <a:p>
            <a:r>
              <a:rPr lang="en-US" dirty="0" smtClean="0"/>
              <a:t>Import Export Code Number</a:t>
            </a:r>
          </a:p>
          <a:p>
            <a:r>
              <a:rPr lang="en-US" dirty="0" smtClean="0"/>
              <a:t>Corporate Identify Number or Firm/LLP Registration Number</a:t>
            </a:r>
          </a:p>
          <a:p>
            <a:r>
              <a:rPr lang="en-US" dirty="0" smtClean="0"/>
              <a:t>(</a:t>
            </a:r>
            <a:r>
              <a:rPr lang="en-US" dirty="0"/>
              <a:t>a) Branches detail, with </a:t>
            </a:r>
            <a:r>
              <a:rPr lang="en-US" dirty="0" err="1"/>
              <a:t>Gst</a:t>
            </a:r>
            <a:r>
              <a:rPr lang="en-US" dirty="0"/>
              <a:t> Number </a:t>
            </a:r>
          </a:p>
          <a:p>
            <a:pPr marL="0" indent="0">
              <a:buNone/>
            </a:pPr>
            <a:r>
              <a:rPr lang="en-US" dirty="0"/>
              <a:t>    (b) Turnover of Branches </a:t>
            </a:r>
          </a:p>
          <a:p>
            <a:pPr marL="0" indent="0">
              <a:buNone/>
            </a:pPr>
            <a:r>
              <a:rPr lang="en-US" dirty="0"/>
              <a:t>    © opening of new branch</a:t>
            </a:r>
          </a:p>
          <a:p>
            <a:pPr marL="0" indent="0">
              <a:buNone/>
            </a:pPr>
            <a:r>
              <a:rPr lang="en-US" dirty="0"/>
              <a:t>   (d) closer of branch</a:t>
            </a:r>
          </a:p>
          <a:p>
            <a:pPr marL="0" indent="0">
              <a:buNone/>
            </a:pPr>
            <a:r>
              <a:rPr lang="en-US" dirty="0"/>
              <a:t>    (e) Fixed assets purchased/disposed/transfer during</a:t>
            </a:r>
          </a:p>
          <a:p>
            <a:pPr marL="0" indent="0">
              <a:buNone/>
            </a:pPr>
            <a:r>
              <a:rPr lang="en-US" dirty="0"/>
              <a:t>          the year</a:t>
            </a:r>
          </a:p>
          <a:p>
            <a:pPr marL="0" indent="0">
              <a:buNone/>
            </a:pPr>
            <a:r>
              <a:rPr lang="en-US" dirty="0"/>
              <a:t>    (f) reconciliation of branch transfer-sale/purchase</a:t>
            </a:r>
          </a:p>
          <a:p>
            <a:endParaRPr lang="en-US" dirty="0"/>
          </a:p>
          <a:p>
            <a:r>
              <a:rPr lang="en-US" dirty="0"/>
              <a:t>(a)Running Bank account detail –cancelled </a:t>
            </a:r>
            <a:r>
              <a:rPr lang="en-US" dirty="0" err="1"/>
              <a:t>cheque</a:t>
            </a:r>
            <a:r>
              <a:rPr lang="en-US" dirty="0"/>
              <a:t> (b)Availability of Internet Banking,</a:t>
            </a:r>
          </a:p>
          <a:p>
            <a:endParaRPr lang="en-US" dirty="0" smtClean="0"/>
          </a:p>
          <a:p>
            <a:endParaRPr lang="en-US" dirty="0"/>
          </a:p>
          <a:p>
            <a:endParaRPr lang="en-US" dirty="0" smtClean="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772531826"/>
      </p:ext>
    </p:extLst>
  </p:cSld>
  <p:clrMapOvr>
    <a:masterClrMapping/>
  </p:clrMapOvr>
  <p:transition xmlns:p14="http://schemas.microsoft.com/office/powerpoint/2010/main">
    <p:wedg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305800" cy="5867400"/>
          </a:xfrm>
        </p:spPr>
        <p:txBody>
          <a:bodyPr>
            <a:normAutofit/>
          </a:bodyPr>
          <a:lstStyle/>
          <a:p>
            <a:pPr marL="365760" lvl="1" indent="0">
              <a:buNone/>
            </a:pPr>
            <a:r>
              <a:rPr lang="en-US" dirty="0" smtClean="0"/>
              <a:t> </a:t>
            </a:r>
            <a:r>
              <a:rPr lang="en-US" dirty="0" smtClean="0">
                <a:solidFill>
                  <a:srgbClr val="FF0000"/>
                </a:solidFill>
              </a:rPr>
              <a:t>TAX PAYMENT –TDS AND TCS-</a:t>
            </a:r>
            <a:r>
              <a:rPr lang="en-US" dirty="0" smtClean="0">
                <a:solidFill>
                  <a:srgbClr val="008000"/>
                </a:solidFill>
              </a:rPr>
              <a:t>AT PRESENT NOT APPLICABLE</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582317586"/>
              </p:ext>
            </p:extLst>
          </p:nvPr>
        </p:nvGraphicFramePr>
        <p:xfrm>
          <a:off x="152400" y="2367298"/>
          <a:ext cx="8305801" cy="4541519"/>
        </p:xfrm>
        <a:graphic>
          <a:graphicData uri="http://schemas.openxmlformats.org/drawingml/2006/table">
            <a:tbl>
              <a:tblPr firstRow="1" bandRow="1">
                <a:tableStyleId>{5C22544A-7EE6-4342-B048-85BDC9FD1C3A}</a:tableStyleId>
              </a:tblPr>
              <a:tblGrid>
                <a:gridCol w="2835000"/>
                <a:gridCol w="1089001"/>
                <a:gridCol w="850200"/>
                <a:gridCol w="719400"/>
                <a:gridCol w="719400"/>
                <a:gridCol w="719400"/>
                <a:gridCol w="1373400"/>
              </a:tblGrid>
              <a:tr h="524308">
                <a:tc>
                  <a:txBody>
                    <a:bodyPr/>
                    <a:lstStyle/>
                    <a:p>
                      <a:r>
                        <a:rPr lang="en-US" baseline="0" dirty="0" smtClean="0"/>
                        <a:t>Payment of Tax Liability  </a:t>
                      </a:r>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IGST</a:t>
                      </a:r>
                      <a:endParaRPr lang="en-US" dirty="0"/>
                    </a:p>
                  </a:txBody>
                  <a:tcPr/>
                </a:tc>
                <a:tc>
                  <a:txBody>
                    <a:bodyPr/>
                    <a:lstStyle/>
                    <a:p>
                      <a:r>
                        <a:rPr lang="en-US" dirty="0" smtClean="0"/>
                        <a:t>TDS</a:t>
                      </a:r>
                      <a:endParaRPr lang="en-US" dirty="0"/>
                    </a:p>
                  </a:txBody>
                  <a:tcPr/>
                </a:tc>
                <a:tc>
                  <a:txBody>
                    <a:bodyPr/>
                    <a:lstStyle/>
                    <a:p>
                      <a:r>
                        <a:rPr lang="en-US" sz="1100" dirty="0" smtClean="0"/>
                        <a:t>ANY OTHER SUM</a:t>
                      </a:r>
                      <a:endParaRPr lang="en-US" sz="1100" dirty="0"/>
                    </a:p>
                  </a:txBody>
                  <a:tcPr/>
                </a:tc>
                <a:tc>
                  <a:txBody>
                    <a:bodyPr/>
                    <a:lstStyle/>
                    <a:p>
                      <a:r>
                        <a:rPr lang="en-US" dirty="0" smtClean="0"/>
                        <a:t>TOTAL</a:t>
                      </a:r>
                      <a:endParaRPr lang="en-US" dirty="0"/>
                    </a:p>
                  </a:txBody>
                  <a:tcPr/>
                </a:tc>
              </a:tr>
              <a:tr h="316659">
                <a:tc>
                  <a:txBody>
                    <a:bodyPr/>
                    <a:lstStyle/>
                    <a:p>
                      <a:r>
                        <a:rPr lang="en-US" sz="1400" dirty="0" smtClean="0"/>
                        <a:t>(A) TDS(SEC 51-)</a:t>
                      </a:r>
                      <a:r>
                        <a:rPr lang="en-US" sz="1400" baseline="0" dirty="0" smtClean="0"/>
                        <a:t> AS PER</a:t>
                      </a:r>
                      <a:r>
                        <a:rPr lang="en-US" sz="1400" dirty="0" smtClean="0"/>
                        <a:t> RETURN </a:t>
                      </a:r>
                      <a:endParaRPr lang="en-US" sz="1400"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sz="1400" dirty="0" smtClean="0"/>
                        <a:t>(B)</a:t>
                      </a:r>
                      <a:r>
                        <a:rPr lang="en-US" sz="1400" baseline="0" dirty="0" smtClean="0"/>
                        <a:t> </a:t>
                      </a:r>
                      <a:r>
                        <a:rPr lang="en-US" sz="1400" dirty="0" smtClean="0"/>
                        <a:t>TDS</a:t>
                      </a:r>
                      <a:r>
                        <a:rPr lang="en-US" sz="1400" baseline="0" dirty="0" smtClean="0"/>
                        <a:t> </a:t>
                      </a:r>
                      <a:r>
                        <a:rPr lang="en-US" sz="1400" dirty="0" smtClean="0"/>
                        <a:t> AS PER</a:t>
                      </a:r>
                      <a:r>
                        <a:rPr lang="en-US" sz="1400" baseline="0" dirty="0" smtClean="0"/>
                        <a:t> BOOKS</a:t>
                      </a:r>
                      <a:endParaRPr lang="en-US" sz="14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dirty="0" smtClean="0"/>
                        <a:t>Difference-(A-B)</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(A) TCS(SEC 52)</a:t>
                      </a:r>
                      <a:r>
                        <a:rPr lang="en-US" baseline="0" dirty="0" smtClean="0"/>
                        <a:t> AS PER RETURN</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(B) TCS</a:t>
                      </a:r>
                      <a:r>
                        <a:rPr lang="en-US" baseline="0" dirty="0" smtClean="0"/>
                        <a:t> AS PER BOOKS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r>
                        <a:rPr lang="en-US" dirty="0" smtClean="0"/>
                        <a:t>Difference(A-B)</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16659">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980646088"/>
      </p:ext>
    </p:extLst>
  </p:cSld>
  <p:clrMapOvr>
    <a:masterClrMapping/>
  </p:clrMapOvr>
  <p:transition xmlns:p14="http://schemas.microsoft.com/office/powerpoint/2010/main">
    <p:wedg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838200"/>
          </a:xfrm>
        </p:spPr>
        <p:txBody>
          <a:bodyPr>
            <a:normAutofit fontScale="90000"/>
          </a:bodyPr>
          <a:lstStyle/>
          <a:p>
            <a:r>
              <a:rPr lang="en-IN" b="1" i="1" u="sng" dirty="0" smtClean="0"/>
              <a:t>Note :-CERTAIN </a:t>
            </a:r>
            <a:r>
              <a:rPr lang="en-IN" b="1" i="1" u="sng" dirty="0"/>
              <a:t>PAYMENTS ONLY IN CASH</a:t>
            </a:r>
            <a:r>
              <a:rPr lang="en-IN" dirty="0"/>
              <a:t/>
            </a:r>
            <a:br>
              <a:rPr lang="en-IN" dirty="0"/>
            </a:br>
            <a:endParaRPr lang="en-IN" dirty="0"/>
          </a:p>
        </p:txBody>
      </p:sp>
      <p:sp>
        <p:nvSpPr>
          <p:cNvPr id="3" name="Content Placeholder 2"/>
          <p:cNvSpPr>
            <a:spLocks noGrp="1"/>
          </p:cNvSpPr>
          <p:nvPr>
            <p:ph sz="quarter" idx="4294967295"/>
          </p:nvPr>
        </p:nvSpPr>
        <p:spPr>
          <a:xfrm>
            <a:off x="685330" y="1249252"/>
            <a:ext cx="7772870" cy="5215942"/>
          </a:xfrm>
          <a:prstGeom prst="rect">
            <a:avLst/>
          </a:prstGeom>
        </p:spPr>
        <p:txBody>
          <a:bodyPr>
            <a:normAutofit fontScale="92500" lnSpcReduction="20000"/>
          </a:bodyPr>
          <a:lstStyle/>
          <a:p>
            <a:r>
              <a:rPr lang="en-IN" dirty="0"/>
              <a:t>(a) TDS:-The amount deducted under section  51, or </a:t>
            </a:r>
          </a:p>
          <a:p>
            <a:r>
              <a:rPr lang="en-IN" dirty="0"/>
              <a:t>(B)TCS :-the  amount  collected under section 52, or</a:t>
            </a:r>
          </a:p>
          <a:p>
            <a:r>
              <a:rPr lang="en-IN" dirty="0"/>
              <a:t>© Reverse Charge under CGST ACT :-the  amount  payable under section 9 (3)  or 9 (4)  , or </a:t>
            </a:r>
          </a:p>
          <a:p>
            <a:r>
              <a:rPr lang="en-IN" dirty="0"/>
              <a:t>(d) Composition :-he amount payable  under section  10,or</a:t>
            </a:r>
          </a:p>
          <a:p>
            <a:r>
              <a:rPr lang="en-IN" dirty="0"/>
              <a:t>(e) Reverse Charge under IGST ACT section 5 (3) or 5 (4)  of the  integrated Goods and Services  Act or</a:t>
            </a:r>
          </a:p>
          <a:p>
            <a:r>
              <a:rPr lang="en-IN" dirty="0"/>
              <a:t>(f) sections 7 (3)  or  7(4) if the union  Territory Goods and  services TAX Act </a:t>
            </a:r>
          </a:p>
          <a:p>
            <a:r>
              <a:rPr lang="en-IN" dirty="0"/>
              <a:t>(g) Other Dues:- any amount  payable  towards  interest,  penalty, fee or any other  amount  under  the Act  or the integrated Good and Services Act </a:t>
            </a:r>
          </a:p>
          <a:p>
            <a:r>
              <a:rPr lang="en-IN" dirty="0"/>
              <a:t>shall  be paid  by debiting  the electronic  cash ledger  maintained as per  rule 3 and the  electronic  tax liability  register   shall be credited  accordingly- Rule  1 (4)  of payment  Rules.</a:t>
            </a:r>
          </a:p>
          <a:p>
            <a:endParaRPr lang="en-IN" dirty="0"/>
          </a:p>
        </p:txBody>
      </p:sp>
    </p:spTree>
    <p:extLst>
      <p:ext uri="{BB962C8B-B14F-4D97-AF65-F5344CB8AC3E}">
        <p14:creationId xmlns:p14="http://schemas.microsoft.com/office/powerpoint/2010/main" val="2434083086"/>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INTEREST LIABILITY</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665296975"/>
      </p:ext>
    </p:extLst>
  </p:cSld>
  <p:clrMapOvr>
    <a:masterClrMapping/>
  </p:clrMapOvr>
  <p:transition xmlns:p14="http://schemas.microsoft.com/office/powerpoint/2010/main">
    <p:wedg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228600" y="914400"/>
            <a:ext cx="8382000" cy="5559552"/>
          </a:xfrm>
        </p:spPr>
        <p:txBody>
          <a:bodyPr/>
          <a:lstStyle/>
          <a:p>
            <a:r>
              <a:rPr lang="en-US" sz="1800" dirty="0" smtClean="0">
                <a:solidFill>
                  <a:srgbClr val="FF0000"/>
                </a:solidFill>
              </a:rPr>
              <a:t>INTEREST:- </a:t>
            </a:r>
            <a:r>
              <a:rPr lang="en-US" sz="1800" dirty="0" smtClean="0"/>
              <a:t>GSRT 3-PART A-POINT 3-INTEREST LIABILITY AS ON 31-03-2018-TALLY GST SYSTEM INTEREST WITH INTEREST ENTRY MADE IN BOOKS OF ACCOUNTS-INTEREST ON REVERSAL OF ITC AND ADDITION IN OUTPUT LIABILITY BY GST AUDITOR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754664100"/>
              </p:ext>
            </p:extLst>
          </p:nvPr>
        </p:nvGraphicFramePr>
        <p:xfrm>
          <a:off x="152401" y="2133601"/>
          <a:ext cx="8610599" cy="4576024"/>
        </p:xfrm>
        <a:graphic>
          <a:graphicData uri="http://schemas.openxmlformats.org/drawingml/2006/table">
            <a:tbl>
              <a:tblPr firstRow="1" bandRow="1">
                <a:tableStyleId>{5C22544A-7EE6-4342-B048-85BDC9FD1C3A}</a:tableStyleId>
              </a:tblPr>
              <a:tblGrid>
                <a:gridCol w="688848"/>
                <a:gridCol w="4142999"/>
                <a:gridCol w="619467"/>
                <a:gridCol w="805308"/>
                <a:gridCol w="743361"/>
                <a:gridCol w="805308"/>
                <a:gridCol w="805308"/>
              </a:tblGrid>
              <a:tr h="910374">
                <a:tc>
                  <a:txBody>
                    <a:bodyPr/>
                    <a:lstStyle/>
                    <a:p>
                      <a:r>
                        <a:rPr lang="en-US" dirty="0" smtClean="0"/>
                        <a:t>SR</a:t>
                      </a:r>
                    </a:p>
                    <a:p>
                      <a:r>
                        <a:rPr lang="en-US" dirty="0" smtClean="0"/>
                        <a:t>NO</a:t>
                      </a:r>
                      <a:endParaRPr lang="en-US" dirty="0"/>
                    </a:p>
                  </a:txBody>
                  <a:tcPr/>
                </a:tc>
                <a:tc>
                  <a:txBody>
                    <a:bodyPr/>
                    <a:lstStyle/>
                    <a:p>
                      <a:r>
                        <a:rPr lang="en-US" dirty="0" smtClean="0"/>
                        <a:t>Interest</a:t>
                      </a:r>
                      <a:r>
                        <a:rPr lang="en-US" baseline="0" dirty="0" smtClean="0"/>
                        <a:t> to be calculated  on</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753864">
                <a:tc>
                  <a:txBody>
                    <a:bodyPr/>
                    <a:lstStyle/>
                    <a:p>
                      <a:r>
                        <a:rPr lang="en-US" dirty="0" smtClean="0"/>
                        <a:t>1</a:t>
                      </a:r>
                      <a:endParaRPr lang="en-US" dirty="0"/>
                    </a:p>
                  </a:txBody>
                  <a:tcPr/>
                </a:tc>
                <a:tc>
                  <a:txBody>
                    <a:bodyPr/>
                    <a:lstStyle/>
                    <a:p>
                      <a:r>
                        <a:rPr lang="en-US" dirty="0" smtClean="0"/>
                        <a:t>OUTPUT</a:t>
                      </a:r>
                      <a:r>
                        <a:rPr lang="en-US" baseline="0" dirty="0" smtClean="0"/>
                        <a:t> LIABILITY ON MISMATCH</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753864">
                <a:tc>
                  <a:txBody>
                    <a:bodyPr/>
                    <a:lstStyle/>
                    <a:p>
                      <a:r>
                        <a:rPr lang="en-US" dirty="0" smtClean="0"/>
                        <a:t>2</a:t>
                      </a:r>
                      <a:endParaRPr lang="en-US" dirty="0"/>
                    </a:p>
                  </a:txBody>
                  <a:tcPr/>
                </a:tc>
                <a:tc>
                  <a:txBody>
                    <a:bodyPr/>
                    <a:lstStyle/>
                    <a:p>
                      <a:r>
                        <a:rPr lang="en-US" dirty="0" smtClean="0"/>
                        <a:t>ITC CLAIMED ON MISTMATCHED INVOICE</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753864">
                <a:tc>
                  <a:txBody>
                    <a:bodyPr/>
                    <a:lstStyle/>
                    <a:p>
                      <a:r>
                        <a:rPr lang="en-US" dirty="0" smtClean="0"/>
                        <a:t>3</a:t>
                      </a:r>
                      <a:endParaRPr lang="en-US" dirty="0"/>
                    </a:p>
                  </a:txBody>
                  <a:tcPr/>
                </a:tc>
                <a:tc>
                  <a:txBody>
                    <a:bodyPr/>
                    <a:lstStyle/>
                    <a:p>
                      <a:r>
                        <a:rPr lang="en-US" dirty="0" smtClean="0"/>
                        <a:t>ON ACCOUNT OF ITC REVERSAL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400033">
                <a:tc>
                  <a:txBody>
                    <a:bodyPr/>
                    <a:lstStyle/>
                    <a:p>
                      <a:r>
                        <a:rPr lang="en-US" dirty="0" smtClean="0"/>
                        <a:t>4</a:t>
                      </a:r>
                      <a:endParaRPr lang="en-US" dirty="0"/>
                    </a:p>
                  </a:txBody>
                  <a:tcPr/>
                </a:tc>
                <a:tc>
                  <a:txBody>
                    <a:bodyPr/>
                    <a:lstStyle/>
                    <a:p>
                      <a:r>
                        <a:rPr lang="en-US" dirty="0" smtClean="0"/>
                        <a:t>UNDUE EXCESS CLAIM OF ITC OR EXCESS REDUCTION IN OUTPUT TAX LIABILITY(REFER</a:t>
                      </a:r>
                      <a:r>
                        <a:rPr lang="en-US" baseline="0" dirty="0" smtClean="0"/>
                        <a:t> SECTION 50(3)</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256406542"/>
      </p:ext>
    </p:extLst>
  </p:cSld>
  <p:clrMapOvr>
    <a:masterClrMapping/>
  </p:clrMapOvr>
  <p:transition xmlns:p14="http://schemas.microsoft.com/office/powerpoint/2010/mai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304800" y="914400"/>
            <a:ext cx="8001000" cy="5559552"/>
          </a:xfrm>
        </p:spPr>
        <p:txBody>
          <a:bodyPr/>
          <a:lstStyle/>
          <a:p>
            <a:r>
              <a:rPr lang="en-US" dirty="0" smtClean="0"/>
              <a:t>INTEREST:- GSRT 3-PART A-POINT 3-INTEREST LIABILITY AS ON 31-03-2018</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59513018"/>
              </p:ext>
            </p:extLst>
          </p:nvPr>
        </p:nvGraphicFramePr>
        <p:xfrm>
          <a:off x="304800" y="1793671"/>
          <a:ext cx="8229600" cy="4759530"/>
        </p:xfrm>
        <a:graphic>
          <a:graphicData uri="http://schemas.openxmlformats.org/drawingml/2006/table">
            <a:tbl>
              <a:tblPr firstRow="1" bandRow="1">
                <a:tableStyleId>{5C22544A-7EE6-4342-B048-85BDC9FD1C3A}</a:tableStyleId>
              </a:tblPr>
              <a:tblGrid>
                <a:gridCol w="658368"/>
                <a:gridCol w="3959681"/>
                <a:gridCol w="592057"/>
                <a:gridCol w="769675"/>
                <a:gridCol w="710469"/>
                <a:gridCol w="769675"/>
                <a:gridCol w="769675"/>
              </a:tblGrid>
              <a:tr h="1081711">
                <a:tc>
                  <a:txBody>
                    <a:bodyPr/>
                    <a:lstStyle/>
                    <a:p>
                      <a:r>
                        <a:rPr lang="en-US" dirty="0" smtClean="0"/>
                        <a:t>SR</a:t>
                      </a:r>
                    </a:p>
                    <a:p>
                      <a:r>
                        <a:rPr lang="en-US" dirty="0" smtClean="0"/>
                        <a:t>NO</a:t>
                      </a:r>
                      <a:endParaRPr lang="en-US" dirty="0"/>
                    </a:p>
                  </a:txBody>
                  <a:tcPr/>
                </a:tc>
                <a:tc>
                  <a:txBody>
                    <a:bodyPr/>
                    <a:lstStyle/>
                    <a:p>
                      <a:r>
                        <a:rPr lang="en-US" dirty="0" smtClean="0"/>
                        <a:t>Interest</a:t>
                      </a:r>
                      <a:r>
                        <a:rPr lang="en-US" baseline="0" dirty="0" smtClean="0"/>
                        <a:t> to be calculated  on</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757198">
                <a:tc>
                  <a:txBody>
                    <a:bodyPr/>
                    <a:lstStyle/>
                    <a:p>
                      <a:r>
                        <a:rPr lang="en-US" dirty="0" smtClean="0"/>
                        <a:t>5</a:t>
                      </a:r>
                      <a:endParaRPr lang="en-US" dirty="0"/>
                    </a:p>
                  </a:txBody>
                  <a:tcPr/>
                </a:tc>
                <a:tc>
                  <a:txBody>
                    <a:bodyPr/>
                    <a:lstStyle/>
                    <a:p>
                      <a:r>
                        <a:rPr lang="en-US" dirty="0" smtClean="0"/>
                        <a:t>Credit of Interest on rectification of mismatch</a:t>
                      </a:r>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757198">
                <a:tc>
                  <a:txBody>
                    <a:bodyPr/>
                    <a:lstStyle/>
                    <a:p>
                      <a:r>
                        <a:rPr lang="en-US" dirty="0" smtClean="0"/>
                        <a:t>6</a:t>
                      </a:r>
                      <a:endParaRPr lang="en-US" dirty="0"/>
                    </a:p>
                  </a:txBody>
                  <a:tcPr/>
                </a:tc>
                <a:tc>
                  <a:txBody>
                    <a:bodyPr/>
                    <a:lstStyle/>
                    <a:p>
                      <a:r>
                        <a:rPr lang="en-US" dirty="0" smtClean="0"/>
                        <a:t>Interest</a:t>
                      </a:r>
                      <a:r>
                        <a:rPr lang="en-US" baseline="0" dirty="0" smtClean="0"/>
                        <a:t> Liability carry forward</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757198">
                <a:tc>
                  <a:txBody>
                    <a:bodyPr/>
                    <a:lstStyle/>
                    <a:p>
                      <a:r>
                        <a:rPr lang="en-US" dirty="0" smtClean="0"/>
                        <a:t>7</a:t>
                      </a:r>
                      <a:endParaRPr lang="en-US" dirty="0"/>
                    </a:p>
                  </a:txBody>
                  <a:tcPr/>
                </a:tc>
                <a:tc>
                  <a:txBody>
                    <a:bodyPr/>
                    <a:lstStyle/>
                    <a:p>
                      <a:r>
                        <a:rPr lang="en-US" dirty="0" smtClean="0"/>
                        <a:t>Delay in payment of Tax</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1406225">
                <a:tc>
                  <a:txBody>
                    <a:bodyPr/>
                    <a:lstStyle/>
                    <a:p>
                      <a:endParaRPr lang="en-US" dirty="0"/>
                    </a:p>
                  </a:txBody>
                  <a:tcPr/>
                </a:tc>
                <a:tc>
                  <a:txBody>
                    <a:bodyPr/>
                    <a:lstStyle/>
                    <a:p>
                      <a:r>
                        <a:rPr lang="en-US" dirty="0" smtClean="0"/>
                        <a:t>  TOTAL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477291993"/>
      </p:ext>
    </p:extLst>
  </p:cSld>
  <p:clrMapOvr>
    <a:masterClrMapping/>
  </p:clrMapOvr>
  <p:transition xmlns:p14="http://schemas.microsoft.com/office/powerpoint/2010/mai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32" y="618518"/>
            <a:ext cx="7773338" cy="772401"/>
          </a:xfrm>
        </p:spPr>
        <p:txBody>
          <a:bodyPr>
            <a:normAutofit fontScale="90000"/>
          </a:bodyPr>
          <a:lstStyle/>
          <a:p>
            <a:r>
              <a:rPr lang="en-IN" b="1" i="1" u="sng" dirty="0" smtClean="0"/>
              <a:t/>
            </a:r>
            <a:br>
              <a:rPr lang="en-IN" b="1" i="1" u="sng" dirty="0" smtClean="0"/>
            </a:br>
            <a:r>
              <a:rPr lang="en-IN" b="1" i="1" u="sng" dirty="0" smtClean="0"/>
              <a:t>Interest </a:t>
            </a:r>
            <a:r>
              <a:rPr lang="en-IN" b="1" i="1" u="sng" dirty="0"/>
              <a:t>Payment</a:t>
            </a:r>
            <a:r>
              <a:rPr lang="en-IN" dirty="0"/>
              <a:t/>
            </a:r>
            <a:br>
              <a:rPr lang="en-IN" dirty="0"/>
            </a:br>
            <a:endParaRPr lang="en-IN" dirty="0"/>
          </a:p>
        </p:txBody>
      </p:sp>
      <p:sp>
        <p:nvSpPr>
          <p:cNvPr id="3" name="Content Placeholder 2"/>
          <p:cNvSpPr>
            <a:spLocks noGrp="1"/>
          </p:cNvSpPr>
          <p:nvPr>
            <p:ph sz="quarter" idx="4294967295"/>
          </p:nvPr>
        </p:nvSpPr>
        <p:spPr>
          <a:xfrm>
            <a:off x="685330" y="1390918"/>
            <a:ext cx="8065864" cy="5151550"/>
          </a:xfrm>
          <a:prstGeom prst="rect">
            <a:avLst/>
          </a:prstGeom>
        </p:spPr>
        <p:txBody>
          <a:bodyPr>
            <a:normAutofit fontScale="85000" lnSpcReduction="20000"/>
          </a:bodyPr>
          <a:lstStyle/>
          <a:p>
            <a:pPr marL="0" indent="0" algn="ctr">
              <a:buNone/>
            </a:pPr>
            <a:r>
              <a:rPr lang="en-IN" dirty="0"/>
              <a:t>-</a:t>
            </a:r>
            <a:r>
              <a:rPr lang="en-IN" u="sng" dirty="0" smtClean="0">
                <a:solidFill>
                  <a:srgbClr val="FF0000"/>
                </a:solidFill>
              </a:rPr>
              <a:t>Calculation of Interest:-Section 50(2)-</a:t>
            </a:r>
          </a:p>
          <a:p>
            <a:pPr marL="0" indent="0">
              <a:buNone/>
            </a:pPr>
            <a:r>
              <a:rPr lang="en-IN" dirty="0" smtClean="0"/>
              <a:t>Interest to be calculated from the ist day on which tax was due to be paid</a:t>
            </a:r>
            <a:endParaRPr lang="en-IN" dirty="0"/>
          </a:p>
          <a:p>
            <a:pPr marL="0" indent="0" algn="ctr">
              <a:buNone/>
            </a:pPr>
            <a:r>
              <a:rPr lang="en-IN" dirty="0" smtClean="0"/>
              <a:t>-</a:t>
            </a:r>
            <a:r>
              <a:rPr lang="en-IN" dirty="0" smtClean="0">
                <a:solidFill>
                  <a:srgbClr val="FF0000"/>
                </a:solidFill>
              </a:rPr>
              <a:t> </a:t>
            </a:r>
            <a:r>
              <a:rPr lang="en-IN" u="sng" dirty="0">
                <a:solidFill>
                  <a:srgbClr val="FF0000"/>
                </a:solidFill>
              </a:rPr>
              <a:t>Section 50 (3</a:t>
            </a:r>
            <a:r>
              <a:rPr lang="en-IN" u="sng" dirty="0" smtClean="0">
                <a:solidFill>
                  <a:srgbClr val="FF0000"/>
                </a:solidFill>
              </a:rPr>
              <a:t>)- Interest rate 24%</a:t>
            </a:r>
          </a:p>
          <a:p>
            <a:r>
              <a:rPr lang="en-IN" dirty="0" smtClean="0"/>
              <a:t> </a:t>
            </a:r>
            <a:r>
              <a:rPr lang="en-IN" dirty="0"/>
              <a:t>A taxable person </a:t>
            </a:r>
            <a:endParaRPr lang="en-IN" dirty="0" smtClean="0"/>
          </a:p>
          <a:p>
            <a:r>
              <a:rPr lang="en-IN" dirty="0" smtClean="0"/>
              <a:t>who </a:t>
            </a:r>
            <a:r>
              <a:rPr lang="en-IN" dirty="0"/>
              <a:t>makes an undue or excess claim of input tax credit under subsection (10) of section 42 or </a:t>
            </a:r>
            <a:endParaRPr lang="en-IN" dirty="0" smtClean="0"/>
          </a:p>
          <a:p>
            <a:r>
              <a:rPr lang="en-IN" dirty="0" smtClean="0"/>
              <a:t>undue </a:t>
            </a:r>
            <a:r>
              <a:rPr lang="en-IN" dirty="0"/>
              <a:t>or excess reduction in output tax liability under subsection (10) of section 43, </a:t>
            </a:r>
            <a:endParaRPr lang="en-IN" dirty="0" smtClean="0"/>
          </a:p>
          <a:p>
            <a:r>
              <a:rPr lang="en-IN" dirty="0" smtClean="0"/>
              <a:t>shall </a:t>
            </a:r>
            <a:r>
              <a:rPr lang="en-IN" dirty="0"/>
              <a:t>pay interest on </a:t>
            </a:r>
            <a:endParaRPr lang="en-IN" dirty="0" smtClean="0"/>
          </a:p>
          <a:p>
            <a:r>
              <a:rPr lang="en-IN" dirty="0" smtClean="0"/>
              <a:t>such </a:t>
            </a:r>
            <a:r>
              <a:rPr lang="en-IN" dirty="0">
                <a:solidFill>
                  <a:srgbClr val="FF0000"/>
                </a:solidFill>
              </a:rPr>
              <a:t>undue</a:t>
            </a:r>
            <a:r>
              <a:rPr lang="en-IN" dirty="0"/>
              <a:t> or </a:t>
            </a:r>
            <a:r>
              <a:rPr lang="en-IN" dirty="0">
                <a:solidFill>
                  <a:srgbClr val="FF0000"/>
                </a:solidFill>
              </a:rPr>
              <a:t>excess</a:t>
            </a:r>
            <a:r>
              <a:rPr lang="en-IN" dirty="0"/>
              <a:t> </a:t>
            </a:r>
            <a:r>
              <a:rPr lang="en-IN" dirty="0">
                <a:solidFill>
                  <a:srgbClr val="3366FF"/>
                </a:solidFill>
              </a:rPr>
              <a:t>claim </a:t>
            </a:r>
            <a:r>
              <a:rPr lang="en-IN" dirty="0" smtClean="0"/>
              <a:t>or</a:t>
            </a:r>
          </a:p>
          <a:p>
            <a:r>
              <a:rPr lang="en-IN" dirty="0" smtClean="0"/>
              <a:t> </a:t>
            </a:r>
            <a:r>
              <a:rPr lang="en-IN" dirty="0"/>
              <a:t>on such </a:t>
            </a:r>
            <a:r>
              <a:rPr lang="en-IN" dirty="0">
                <a:solidFill>
                  <a:srgbClr val="FF0000"/>
                </a:solidFill>
              </a:rPr>
              <a:t>undue</a:t>
            </a:r>
            <a:r>
              <a:rPr lang="en-IN" dirty="0"/>
              <a:t> or </a:t>
            </a:r>
            <a:r>
              <a:rPr lang="en-IN" dirty="0">
                <a:solidFill>
                  <a:srgbClr val="FF0000"/>
                </a:solidFill>
              </a:rPr>
              <a:t>excess</a:t>
            </a:r>
            <a:r>
              <a:rPr lang="en-IN" dirty="0"/>
              <a:t> </a:t>
            </a:r>
            <a:r>
              <a:rPr lang="en-IN" dirty="0">
                <a:solidFill>
                  <a:srgbClr val="3366FF"/>
                </a:solidFill>
              </a:rPr>
              <a:t>reduction, </a:t>
            </a:r>
            <a:endParaRPr lang="en-IN" dirty="0" smtClean="0">
              <a:solidFill>
                <a:srgbClr val="3366FF"/>
              </a:solidFill>
            </a:endParaRPr>
          </a:p>
          <a:p>
            <a:r>
              <a:rPr lang="en-IN" dirty="0" smtClean="0"/>
              <a:t>as </a:t>
            </a:r>
            <a:r>
              <a:rPr lang="en-IN" dirty="0"/>
              <a:t>the case may be, </a:t>
            </a:r>
            <a:endParaRPr lang="en-IN" dirty="0" smtClean="0"/>
          </a:p>
          <a:p>
            <a:r>
              <a:rPr lang="en-IN" dirty="0" smtClean="0"/>
              <a:t>at </a:t>
            </a:r>
            <a:r>
              <a:rPr lang="en-IN" dirty="0"/>
              <a:t>such rate not exceeding </a:t>
            </a:r>
            <a:r>
              <a:rPr lang="en-IN" dirty="0">
                <a:solidFill>
                  <a:srgbClr val="008000"/>
                </a:solidFill>
              </a:rPr>
              <a:t>twenty-four per cent., </a:t>
            </a:r>
            <a:endParaRPr lang="en-IN" dirty="0" smtClean="0">
              <a:solidFill>
                <a:srgbClr val="008000"/>
              </a:solidFill>
            </a:endParaRPr>
          </a:p>
          <a:p>
            <a:r>
              <a:rPr lang="en-IN" dirty="0" smtClean="0"/>
              <a:t>as </a:t>
            </a:r>
            <a:r>
              <a:rPr lang="en-IN" dirty="0"/>
              <a:t>may be notified by the Government on the recommendations of the Council.  </a:t>
            </a:r>
          </a:p>
          <a:p>
            <a:endParaRPr lang="en-IN" dirty="0"/>
          </a:p>
        </p:txBody>
      </p:sp>
    </p:spTree>
    <p:extLst>
      <p:ext uri="{BB962C8B-B14F-4D97-AF65-F5344CB8AC3E}">
        <p14:creationId xmlns:p14="http://schemas.microsoft.com/office/powerpoint/2010/main" val="3332561594"/>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687" y="295276"/>
            <a:ext cx="6571060" cy="827087"/>
          </a:xfrm>
        </p:spPr>
        <p:txBody>
          <a:bodyPr rtlCol="0">
            <a:noAutofit/>
          </a:bodyPr>
          <a:lstStyle/>
          <a:p>
            <a:pPr eaLnBrk="1" fontAlgn="auto" hangingPunct="1">
              <a:spcAft>
                <a:spcPts val="0"/>
              </a:spcAft>
              <a:defRPr/>
            </a:pPr>
            <a:r>
              <a:rPr lang="en-IN" sz="3200" b="1" dirty="0"/>
              <a:t>Time of Payment</a:t>
            </a:r>
            <a:endParaRPr lang="en-IN" b="1" dirty="0"/>
          </a:p>
        </p:txBody>
      </p:sp>
      <p:sp>
        <p:nvSpPr>
          <p:cNvPr id="16387" name="Content Placeholder 2"/>
          <p:cNvSpPr>
            <a:spLocks noGrp="1"/>
          </p:cNvSpPr>
          <p:nvPr>
            <p:ph idx="4294967295"/>
          </p:nvPr>
        </p:nvSpPr>
        <p:spPr>
          <a:xfrm>
            <a:off x="396479" y="1619251"/>
            <a:ext cx="8283178" cy="4757737"/>
          </a:xfrm>
          <a:prstGeom prst="rect">
            <a:avLst/>
          </a:prstGeom>
        </p:spPr>
        <p:txBody>
          <a:bodyPr/>
          <a:lstStyle/>
          <a:p>
            <a:pPr marL="0" lvl="1" indent="0" algn="just" eaLnBrk="1" hangingPunct="1">
              <a:spcBef>
                <a:spcPts val="0"/>
              </a:spcBef>
              <a:buNone/>
              <a:defRPr/>
            </a:pPr>
            <a:r>
              <a:rPr lang="en-IN" altLang="en-US" sz="2600" dirty="0">
                <a:latin typeface="+mj-lt"/>
                <a:ea typeface="Cambria Math" panose="02040503050406030204" pitchFamily="18" charset="0"/>
                <a:cs typeface="Cambria Math" panose="02040503050406030204" pitchFamily="18" charset="0"/>
              </a:rPr>
              <a:t>On occurrence of any one of the following events, GST payment would become due (earliest of the following):</a:t>
            </a:r>
          </a:p>
          <a:p>
            <a:pPr marL="0" lvl="1" indent="0" algn="just" eaLnBrk="1" hangingPunct="1">
              <a:spcBef>
                <a:spcPts val="0"/>
              </a:spcBef>
              <a:buNone/>
              <a:defRPr/>
            </a:pPr>
            <a:endParaRPr lang="en-IN" altLang="en-US" sz="2600" dirty="0">
              <a:latin typeface="+mj-lt"/>
              <a:ea typeface="Cambria Math" panose="02040503050406030204" pitchFamily="18" charset="0"/>
              <a:cs typeface="Cambria Math" panose="02040503050406030204" pitchFamily="18" charset="0"/>
            </a:endParaRPr>
          </a:p>
          <a:p>
            <a:pPr marL="900113" lvl="1" indent="-342900" algn="just" eaLnBrk="1" hangingPunct="1">
              <a:spcBef>
                <a:spcPts val="0"/>
              </a:spcBef>
              <a:defRPr/>
            </a:pPr>
            <a:r>
              <a:rPr lang="en-IN" altLang="en-US" sz="2600" dirty="0">
                <a:latin typeface="+mj-lt"/>
                <a:ea typeface="Cambria Math" panose="02040503050406030204" pitchFamily="18" charset="0"/>
                <a:cs typeface="Cambria Math" panose="02040503050406030204" pitchFamily="18" charset="0"/>
              </a:rPr>
              <a:t>Receipt of advance </a:t>
            </a:r>
          </a:p>
          <a:p>
            <a:pPr marL="900113" lvl="1" indent="-342900" algn="just" eaLnBrk="1" hangingPunct="1">
              <a:spcBef>
                <a:spcPts val="0"/>
              </a:spcBef>
              <a:defRPr/>
            </a:pPr>
            <a:endParaRPr lang="en-IN" altLang="en-US" sz="2600" dirty="0">
              <a:latin typeface="+mj-lt"/>
              <a:ea typeface="Cambria Math" panose="02040503050406030204" pitchFamily="18" charset="0"/>
              <a:cs typeface="Cambria Math" panose="02040503050406030204" pitchFamily="18" charset="0"/>
            </a:endParaRPr>
          </a:p>
          <a:p>
            <a:pPr marL="900113" lvl="1" indent="-342900" algn="just" eaLnBrk="1" hangingPunct="1">
              <a:spcBef>
                <a:spcPts val="0"/>
              </a:spcBef>
              <a:defRPr/>
            </a:pPr>
            <a:r>
              <a:rPr lang="en-IN" altLang="en-US" sz="2600" dirty="0">
                <a:latin typeface="+mj-lt"/>
                <a:ea typeface="Cambria Math" panose="02040503050406030204" pitchFamily="18" charset="0"/>
                <a:cs typeface="Cambria Math" panose="02040503050406030204" pitchFamily="18" charset="0"/>
              </a:rPr>
              <a:t>Issuance of Invoice </a:t>
            </a:r>
          </a:p>
          <a:p>
            <a:pPr marL="900113" lvl="1" indent="-342900" algn="just" eaLnBrk="1" hangingPunct="1">
              <a:spcBef>
                <a:spcPts val="0"/>
              </a:spcBef>
              <a:defRPr/>
            </a:pPr>
            <a:endParaRPr lang="en-IN" altLang="en-US" sz="2600" dirty="0">
              <a:latin typeface="+mj-lt"/>
              <a:ea typeface="Cambria Math" panose="02040503050406030204" pitchFamily="18" charset="0"/>
              <a:cs typeface="Cambria Math" panose="02040503050406030204" pitchFamily="18" charset="0"/>
            </a:endParaRPr>
          </a:p>
          <a:p>
            <a:pPr marL="900113" lvl="1" indent="-342900" algn="just" eaLnBrk="1" hangingPunct="1">
              <a:spcBef>
                <a:spcPts val="0"/>
              </a:spcBef>
              <a:defRPr/>
            </a:pPr>
            <a:r>
              <a:rPr lang="en-IN" altLang="en-US" sz="2600" dirty="0">
                <a:latin typeface="+mj-lt"/>
                <a:ea typeface="Cambria Math" panose="02040503050406030204" pitchFamily="18" charset="0"/>
                <a:cs typeface="Cambria Math" panose="02040503050406030204" pitchFamily="18" charset="0"/>
              </a:rPr>
              <a:t>Completion of Supply</a:t>
            </a:r>
          </a:p>
        </p:txBody>
      </p:sp>
      <p:sp>
        <p:nvSpPr>
          <p:cNvPr id="3" name="Footer Placeholder 2"/>
          <p:cNvSpPr>
            <a:spLocks noGrp="1"/>
          </p:cNvSpPr>
          <p:nvPr>
            <p:ph type="ftr" sz="quarter" idx="4294967295"/>
          </p:nvPr>
        </p:nvSpPr>
        <p:spPr>
          <a:xfrm>
            <a:off x="685331" y="5883276"/>
            <a:ext cx="5004665" cy="365125"/>
          </a:xfrm>
          <a:prstGeom prst="rect">
            <a:avLst/>
          </a:prstGeom>
        </p:spPr>
        <p:txBody>
          <a:bodyPr/>
          <a:lstStyle/>
          <a:p>
            <a:pPr>
              <a:defRPr/>
            </a:pPr>
            <a:r>
              <a:rPr lang="en-IN"/>
              <a:t>© Indirect Taxes Committee, ICAI</a:t>
            </a:r>
          </a:p>
        </p:txBody>
      </p:sp>
      <p:sp>
        <p:nvSpPr>
          <p:cNvPr id="63493" name="Slide Number Placeholder 3"/>
          <p:cNvSpPr>
            <a:spLocks noGrp="1"/>
          </p:cNvSpPr>
          <p:nvPr>
            <p:ph type="sldNum" sz="quarter" idx="4294967295"/>
          </p:nvPr>
        </p:nvSpPr>
        <p:spPr bwMode="auto">
          <a:xfrm>
            <a:off x="7885509" y="5883276"/>
            <a:ext cx="573161"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EC3BC060-E463-46B7-B118-AD0A28D3F79A}" type="slidenum">
              <a:rPr lang="en-IN" altLang="en-US">
                <a:solidFill>
                  <a:schemeClr val="bg1"/>
                </a:solidFill>
              </a:rPr>
              <a:pPr>
                <a:spcBef>
                  <a:spcPct val="0"/>
                </a:spcBef>
                <a:buClrTx/>
                <a:buSzTx/>
                <a:buFontTx/>
                <a:buNone/>
              </a:pPr>
              <a:t>56</a:t>
            </a:fld>
            <a:endParaRPr lang="en-IN" altLang="en-US">
              <a:solidFill>
                <a:schemeClr val="bg1"/>
              </a:solidFill>
            </a:endParaRPr>
          </a:p>
        </p:txBody>
      </p:sp>
    </p:spTree>
    <p:extLst>
      <p:ext uri="{BB962C8B-B14F-4D97-AF65-F5344CB8AC3E}">
        <p14:creationId xmlns:p14="http://schemas.microsoft.com/office/powerpoint/2010/main" val="2496388198"/>
      </p:ext>
    </p:extLst>
  </p:cSld>
  <p:clrMapOvr>
    <a:masterClrMapping/>
  </p:clrMapOvr>
  <p:transition xmlns:p14="http://schemas.microsoft.com/office/powerpoint/2010/main">
    <p:wedg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71477"/>
            <a:ext cx="8305799" cy="827087"/>
          </a:xfrm>
        </p:spPr>
        <p:txBody>
          <a:bodyPr rtlCol="0">
            <a:noAutofit/>
          </a:bodyPr>
          <a:lstStyle/>
          <a:p>
            <a:pPr eaLnBrk="1" fontAlgn="auto" hangingPunct="1">
              <a:spcAft>
                <a:spcPts val="0"/>
              </a:spcAft>
              <a:defRPr/>
            </a:pPr>
            <a:r>
              <a:rPr lang="en-IN" sz="3200" b="1" dirty="0"/>
              <a:t>Due Date of Making Tax Payment</a:t>
            </a:r>
            <a:endParaRPr lang="en-IN" b="1" dirty="0"/>
          </a:p>
        </p:txBody>
      </p:sp>
      <p:sp>
        <p:nvSpPr>
          <p:cNvPr id="16387" name="Content Placeholder 2"/>
          <p:cNvSpPr>
            <a:spLocks noGrp="1"/>
          </p:cNvSpPr>
          <p:nvPr>
            <p:ph idx="4294967295"/>
          </p:nvPr>
        </p:nvSpPr>
        <p:spPr>
          <a:xfrm>
            <a:off x="396479" y="1198563"/>
            <a:ext cx="8380503" cy="5265258"/>
          </a:xfrm>
          <a:prstGeom prst="rect">
            <a:avLst/>
          </a:prstGeom>
        </p:spPr>
        <p:txBody>
          <a:bodyPr/>
          <a:lstStyle/>
          <a:p>
            <a:pPr marL="342900" lvl="1" indent="-342900" algn="just" eaLnBrk="1" hangingPunct="1">
              <a:spcBef>
                <a:spcPts val="0"/>
              </a:spcBef>
              <a:buFont typeface="Wingdings" panose="05000000000000000000" pitchFamily="2" charset="2"/>
              <a:buChar char="§"/>
              <a:defRPr/>
            </a:pPr>
            <a:r>
              <a:rPr lang="en-IN" altLang="en-US" sz="2600" dirty="0">
                <a:latin typeface="+mj-lt"/>
                <a:ea typeface="Cambria Math" panose="02040503050406030204" pitchFamily="18" charset="0"/>
                <a:cs typeface="Cambria Math" panose="02040503050406030204" pitchFamily="18" charset="0"/>
              </a:rPr>
              <a:t>CGST / SGST / IGST Payment Date = 20</a:t>
            </a:r>
            <a:r>
              <a:rPr lang="en-IN" altLang="en-US" sz="2600" baseline="30000" dirty="0">
                <a:latin typeface="+mj-lt"/>
                <a:ea typeface="Cambria Math" panose="02040503050406030204" pitchFamily="18" charset="0"/>
                <a:cs typeface="Cambria Math" panose="02040503050406030204" pitchFamily="18" charset="0"/>
              </a:rPr>
              <a:t>th</a:t>
            </a:r>
            <a:r>
              <a:rPr lang="en-IN" altLang="en-US" sz="2600" dirty="0">
                <a:latin typeface="+mj-lt"/>
                <a:ea typeface="Cambria Math" panose="02040503050406030204" pitchFamily="18" charset="0"/>
                <a:cs typeface="Cambria Math" panose="02040503050406030204" pitchFamily="18" charset="0"/>
              </a:rPr>
              <a:t> of the Succeeding </a:t>
            </a:r>
            <a:r>
              <a:rPr lang="en-IN" altLang="en-US" sz="2600" dirty="0" smtClean="0">
                <a:latin typeface="+mj-lt"/>
                <a:ea typeface="Cambria Math" panose="02040503050406030204" pitchFamily="18" charset="0"/>
                <a:cs typeface="Cambria Math" panose="02040503050406030204" pitchFamily="18" charset="0"/>
              </a:rPr>
              <a:t>Month</a:t>
            </a:r>
            <a:endParaRPr lang="en-IN" altLang="en-US" sz="2600" dirty="0">
              <a:latin typeface="+mj-lt"/>
              <a:ea typeface="Cambria Math" panose="02040503050406030204" pitchFamily="18" charset="0"/>
              <a:cs typeface="Cambria Math" panose="02040503050406030204" pitchFamily="18" charset="0"/>
            </a:endParaRPr>
          </a:p>
          <a:p>
            <a:pPr marL="714375" lvl="1" indent="-342900" algn="just" eaLnBrk="1" hangingPunct="1">
              <a:spcBef>
                <a:spcPts val="0"/>
              </a:spcBef>
              <a:defRPr/>
            </a:pPr>
            <a:r>
              <a:rPr lang="en-IN" altLang="en-US" sz="2600" dirty="0">
                <a:latin typeface="+mj-lt"/>
                <a:ea typeface="Cambria Math" panose="02040503050406030204" pitchFamily="18" charset="0"/>
                <a:cs typeface="Cambria Math" panose="02040503050406030204" pitchFamily="18" charset="0"/>
              </a:rPr>
              <a:t>Normal Taxpayer on Monthly Basis</a:t>
            </a:r>
          </a:p>
          <a:p>
            <a:pPr marL="714375" lvl="1" indent="-342900" algn="just" eaLnBrk="1" hangingPunct="1">
              <a:spcBef>
                <a:spcPts val="0"/>
              </a:spcBef>
              <a:defRPr/>
            </a:pPr>
            <a:r>
              <a:rPr lang="en-IN" altLang="en-US" sz="2600" dirty="0">
                <a:latin typeface="+mj-lt"/>
                <a:ea typeface="Cambria Math" panose="02040503050406030204" pitchFamily="18" charset="0"/>
                <a:cs typeface="Cambria Math" panose="02040503050406030204" pitchFamily="18" charset="0"/>
              </a:rPr>
              <a:t>Composition Taxpayer on Quarterly </a:t>
            </a:r>
            <a:r>
              <a:rPr lang="en-IN" altLang="en-US" sz="2600" dirty="0" smtClean="0">
                <a:latin typeface="+mj-lt"/>
                <a:ea typeface="Cambria Math" panose="02040503050406030204" pitchFamily="18" charset="0"/>
                <a:cs typeface="Cambria Math" panose="02040503050406030204" pitchFamily="18" charset="0"/>
              </a:rPr>
              <a:t>Basis</a:t>
            </a:r>
            <a:endParaRPr lang="en-IN" altLang="en-US" sz="2600" dirty="0">
              <a:latin typeface="+mj-lt"/>
              <a:ea typeface="Cambria Math" panose="02040503050406030204" pitchFamily="18" charset="0"/>
              <a:cs typeface="Cambria Math" panose="02040503050406030204" pitchFamily="18" charset="0"/>
            </a:endParaRPr>
          </a:p>
          <a:p>
            <a:pPr marL="357188" lvl="1" indent="-357188" algn="just" eaLnBrk="1" hangingPunct="1">
              <a:spcBef>
                <a:spcPts val="0"/>
              </a:spcBef>
              <a:buFont typeface="Wingdings" panose="05000000000000000000" pitchFamily="2" charset="2"/>
              <a:buChar char="§"/>
              <a:tabLst>
                <a:tab pos="271463" algn="l"/>
              </a:tabLst>
              <a:defRPr/>
            </a:pPr>
            <a:r>
              <a:rPr lang="en-IN" altLang="en-US" sz="2600" dirty="0">
                <a:latin typeface="+mj-lt"/>
                <a:ea typeface="Cambria Math" panose="02040503050406030204" pitchFamily="18" charset="0"/>
                <a:cs typeface="Cambria Math" panose="02040503050406030204" pitchFamily="18" charset="0"/>
              </a:rPr>
              <a:t>TDS / TCS payment on 10</a:t>
            </a:r>
            <a:r>
              <a:rPr lang="en-IN" altLang="en-US" sz="2600" baseline="30000" dirty="0">
                <a:latin typeface="+mj-lt"/>
                <a:ea typeface="Cambria Math" panose="02040503050406030204" pitchFamily="18" charset="0"/>
                <a:cs typeface="Cambria Math" panose="02040503050406030204" pitchFamily="18" charset="0"/>
              </a:rPr>
              <a:t>th</a:t>
            </a:r>
            <a:r>
              <a:rPr lang="en-IN" altLang="en-US" sz="2600" dirty="0">
                <a:latin typeface="+mj-lt"/>
                <a:ea typeface="Cambria Math" panose="02040503050406030204" pitchFamily="18" charset="0"/>
                <a:cs typeface="Cambria Math" panose="02040503050406030204" pitchFamily="18" charset="0"/>
              </a:rPr>
              <a:t> of the succeeding month on monthly </a:t>
            </a:r>
            <a:r>
              <a:rPr lang="en-IN" altLang="en-US" sz="2600" dirty="0" smtClean="0">
                <a:latin typeface="+mj-lt"/>
                <a:ea typeface="Cambria Math" panose="02040503050406030204" pitchFamily="18" charset="0"/>
                <a:cs typeface="Cambria Math" panose="02040503050406030204" pitchFamily="18" charset="0"/>
              </a:rPr>
              <a:t>basis</a:t>
            </a:r>
            <a:endParaRPr lang="en-IN" altLang="en-US" sz="2600" dirty="0">
              <a:latin typeface="+mj-lt"/>
              <a:ea typeface="Cambria Math" panose="02040503050406030204" pitchFamily="18" charset="0"/>
              <a:cs typeface="Cambria Math" panose="02040503050406030204" pitchFamily="18" charset="0"/>
            </a:endParaRPr>
          </a:p>
          <a:p>
            <a:pPr marL="342900" lvl="1" indent="-342900" algn="just" eaLnBrk="1" hangingPunct="1">
              <a:spcBef>
                <a:spcPts val="0"/>
              </a:spcBef>
              <a:buFont typeface="Wingdings" panose="05000000000000000000" pitchFamily="2" charset="2"/>
              <a:buChar char="§"/>
              <a:defRPr/>
            </a:pPr>
            <a:r>
              <a:rPr lang="en-IN" altLang="en-US" sz="2600" dirty="0">
                <a:latin typeface="+mj-lt"/>
                <a:ea typeface="Cambria Math" panose="02040503050406030204" pitchFamily="18" charset="0"/>
                <a:cs typeface="Cambria Math" panose="02040503050406030204" pitchFamily="18" charset="0"/>
              </a:rPr>
              <a:t>Credit to the account of Government will be considered as date of deposit of Tax</a:t>
            </a:r>
            <a:r>
              <a:rPr lang="en-IN" altLang="en-US" sz="2600" dirty="0" smtClean="0">
                <a:latin typeface="+mj-lt"/>
                <a:ea typeface="Cambria Math" panose="02040503050406030204" pitchFamily="18" charset="0"/>
                <a:cs typeface="Cambria Math" panose="02040503050406030204" pitchFamily="18" charset="0"/>
              </a:rPr>
              <a:t>.</a:t>
            </a:r>
            <a:endParaRPr lang="en-IN" altLang="en-US" sz="2600" dirty="0">
              <a:latin typeface="+mj-lt"/>
              <a:ea typeface="Cambria Math" panose="02040503050406030204" pitchFamily="18" charset="0"/>
              <a:cs typeface="Cambria Math" panose="02040503050406030204" pitchFamily="18" charset="0"/>
            </a:endParaRPr>
          </a:p>
          <a:p>
            <a:pPr marL="342900" lvl="1" indent="-342900" algn="just" eaLnBrk="1" hangingPunct="1">
              <a:spcBef>
                <a:spcPts val="0"/>
              </a:spcBef>
              <a:buFont typeface="Wingdings" panose="05000000000000000000" pitchFamily="2" charset="2"/>
              <a:buChar char="§"/>
              <a:defRPr/>
            </a:pPr>
            <a:r>
              <a:rPr lang="en-IN" altLang="en-US" sz="2600" dirty="0">
                <a:latin typeface="+mj-lt"/>
                <a:ea typeface="Cambria Math" panose="02040503050406030204" pitchFamily="18" charset="0"/>
                <a:cs typeface="Cambria Math" panose="02040503050406030204" pitchFamily="18" charset="0"/>
              </a:rPr>
              <a:t>Interest @ 18% in case of delayed payment of tax. Interest will be 24% in case of excess claim of input tax credit or excess reduction in output tax liability</a:t>
            </a:r>
          </a:p>
        </p:txBody>
      </p:sp>
      <p:sp>
        <p:nvSpPr>
          <p:cNvPr id="3" name="Footer Placeholder 2"/>
          <p:cNvSpPr>
            <a:spLocks noGrp="1"/>
          </p:cNvSpPr>
          <p:nvPr>
            <p:ph type="ftr" sz="quarter" idx="4294967295"/>
          </p:nvPr>
        </p:nvSpPr>
        <p:spPr>
          <a:xfrm>
            <a:off x="685331" y="5883276"/>
            <a:ext cx="5004665" cy="365125"/>
          </a:xfrm>
          <a:prstGeom prst="rect">
            <a:avLst/>
          </a:prstGeom>
        </p:spPr>
        <p:txBody>
          <a:bodyPr/>
          <a:lstStyle/>
          <a:p>
            <a:pPr>
              <a:defRPr/>
            </a:pPr>
            <a:r>
              <a:rPr lang="en-IN"/>
              <a:t>© Indirect Taxes Committee, ICAI</a:t>
            </a:r>
          </a:p>
        </p:txBody>
      </p:sp>
      <p:sp>
        <p:nvSpPr>
          <p:cNvPr id="63493" name="Slide Number Placeholder 3"/>
          <p:cNvSpPr>
            <a:spLocks noGrp="1"/>
          </p:cNvSpPr>
          <p:nvPr>
            <p:ph type="sldNum" sz="quarter" idx="4294967295"/>
          </p:nvPr>
        </p:nvSpPr>
        <p:spPr bwMode="auto">
          <a:xfrm>
            <a:off x="7885509" y="5883276"/>
            <a:ext cx="573161"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EC3BC060-E463-46B7-B118-AD0A28D3F79A}" type="slidenum">
              <a:rPr lang="en-IN" altLang="en-US">
                <a:solidFill>
                  <a:schemeClr val="bg1"/>
                </a:solidFill>
              </a:rPr>
              <a:pPr>
                <a:spcBef>
                  <a:spcPct val="0"/>
                </a:spcBef>
                <a:buClrTx/>
                <a:buSzTx/>
                <a:buFontTx/>
                <a:buNone/>
              </a:pPr>
              <a:t>57</a:t>
            </a:fld>
            <a:endParaRPr lang="en-IN" altLang="en-US">
              <a:solidFill>
                <a:schemeClr val="bg1"/>
              </a:solidFill>
            </a:endParaRPr>
          </a:p>
        </p:txBody>
      </p:sp>
    </p:spTree>
    <p:extLst>
      <p:ext uri="{BB962C8B-B14F-4D97-AF65-F5344CB8AC3E}">
        <p14:creationId xmlns:p14="http://schemas.microsoft.com/office/powerpoint/2010/main" val="856023348"/>
      </p:ext>
    </p:extLst>
  </p:cSld>
  <p:clrMapOvr>
    <a:masterClrMapping/>
  </p:clrMapOvr>
  <p:transition xmlns:p14="http://schemas.microsoft.com/office/powerpoint/2010/main">
    <p:wedg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458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304800" y="838200"/>
            <a:ext cx="8077200" cy="5635752"/>
          </a:xfrm>
        </p:spPr>
        <p:txBody>
          <a:bodyPr>
            <a:normAutofit/>
          </a:bodyPr>
          <a:lstStyle/>
          <a:p>
            <a:pPr algn="ctr"/>
            <a:r>
              <a:rPr lang="en-US" sz="3200" dirty="0" smtClean="0"/>
              <a:t>LATE FEE</a:t>
            </a:r>
            <a:endParaRPr lang="en-US" sz="3200"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304542803"/>
      </p:ext>
    </p:extLst>
  </p:cSld>
  <p:clrMapOvr>
    <a:masterClrMapping/>
  </p:clrMapOvr>
  <p:transition xmlns:p14="http://schemas.microsoft.com/office/powerpoint/2010/main">
    <p:wedg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458200" cy="4873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304800" y="838200"/>
            <a:ext cx="8077200" cy="5635752"/>
          </a:xfrm>
        </p:spPr>
        <p:txBody>
          <a:bodyPr>
            <a:normAutofit/>
          </a:bodyPr>
          <a:lstStyle/>
          <a:p>
            <a:r>
              <a:rPr lang="en-US" dirty="0" smtClean="0">
                <a:solidFill>
                  <a:srgbClr val="FF0000"/>
                </a:solidFill>
              </a:rPr>
              <a:t>LATE FEE:- </a:t>
            </a:r>
            <a:r>
              <a:rPr lang="en-US" dirty="0" smtClean="0"/>
              <a:t>GSTR 3 –TABEL A-POINT NO 11-Late fee accounting in books of accounts</a:t>
            </a:r>
          </a:p>
          <a:p>
            <a:endParaRPr lang="en-US" dirty="0">
              <a:solidFill>
                <a:srgbClr val="FF0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689722174"/>
              </p:ext>
            </p:extLst>
          </p:nvPr>
        </p:nvGraphicFramePr>
        <p:xfrm>
          <a:off x="228600" y="1752600"/>
          <a:ext cx="8077200" cy="2438400"/>
        </p:xfrm>
        <a:graphic>
          <a:graphicData uri="http://schemas.openxmlformats.org/drawingml/2006/table">
            <a:tbl>
              <a:tblPr firstRow="1" bandRow="1">
                <a:tableStyleId>{5C22544A-7EE6-4342-B048-85BDC9FD1C3A}</a:tableStyleId>
              </a:tblPr>
              <a:tblGrid>
                <a:gridCol w="2019300"/>
                <a:gridCol w="2019300"/>
                <a:gridCol w="2019300"/>
                <a:gridCol w="2019300"/>
              </a:tblGrid>
              <a:tr h="518160">
                <a:tc>
                  <a:txBody>
                    <a:bodyPr/>
                    <a:lstStyle/>
                    <a:p>
                      <a:r>
                        <a:rPr lang="en-US" dirty="0" smtClean="0"/>
                        <a:t>LATE FEE</a:t>
                      </a:r>
                      <a:endParaRPr lang="en-US" dirty="0"/>
                    </a:p>
                  </a:txBody>
                  <a:tcPr/>
                </a:tc>
                <a:tc>
                  <a:txBody>
                    <a:bodyPr/>
                    <a:lstStyle/>
                    <a:p>
                      <a:r>
                        <a:rPr lang="en-US" dirty="0" smtClean="0"/>
                        <a:t>CGST</a:t>
                      </a:r>
                      <a:endParaRPr lang="en-US" dirty="0"/>
                    </a:p>
                  </a:txBody>
                  <a:tcPr/>
                </a:tc>
                <a:tc>
                  <a:txBody>
                    <a:bodyPr/>
                    <a:lstStyle/>
                    <a:p>
                      <a:r>
                        <a:rPr lang="en-US" dirty="0" smtClean="0"/>
                        <a:t>SGST/UGST</a:t>
                      </a:r>
                      <a:endParaRPr lang="en-US" dirty="0"/>
                    </a:p>
                  </a:txBody>
                  <a:tcPr/>
                </a:tc>
                <a:tc>
                  <a:txBody>
                    <a:bodyPr/>
                    <a:lstStyle/>
                    <a:p>
                      <a:r>
                        <a:rPr lang="en-US" dirty="0" smtClean="0"/>
                        <a:t>TOTAL</a:t>
                      </a:r>
                      <a:endParaRPr lang="en-US" dirty="0"/>
                    </a:p>
                  </a:txBody>
                  <a:tcPr/>
                </a:tc>
              </a:tr>
              <a:tr h="518160">
                <a:tc>
                  <a:txBody>
                    <a:bodyPr/>
                    <a:lstStyle/>
                    <a:p>
                      <a:r>
                        <a:rPr lang="en-US" dirty="0" smtClean="0"/>
                        <a:t>AS PER GST</a:t>
                      </a:r>
                      <a:r>
                        <a:rPr lang="en-US" baseline="0" dirty="0" smtClean="0"/>
                        <a:t> SYSTEM </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518160">
                <a:tc>
                  <a:txBody>
                    <a:bodyPr/>
                    <a:lstStyle/>
                    <a:p>
                      <a:r>
                        <a:rPr lang="en-US" dirty="0" smtClean="0"/>
                        <a:t>AS PER BOOKS OF ACCOUNTS</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18160">
                <a:tc>
                  <a:txBody>
                    <a:bodyPr/>
                    <a:lstStyle/>
                    <a:p>
                      <a:r>
                        <a:rPr lang="en-US" dirty="0" smtClean="0"/>
                        <a:t>DIFFERENCE IF ANY</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945580301"/>
      </p:ext>
    </p:extLst>
  </p:cSld>
  <p:clrMapOvr>
    <a:masterClrMapping/>
  </p:clrMapOvr>
  <p:transition xmlns:p14="http://schemas.microsoft.com/office/powerpoint/2010/mai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077200" cy="5867400"/>
          </a:xfrm>
        </p:spPr>
        <p:txBody>
          <a:bodyPr>
            <a:normAutofit lnSpcReduction="10000"/>
          </a:bodyPr>
          <a:lstStyle/>
          <a:p>
            <a:r>
              <a:rPr lang="en-US" dirty="0" smtClean="0"/>
              <a:t>                               </a:t>
            </a:r>
            <a:r>
              <a:rPr lang="en-US" dirty="0" smtClean="0">
                <a:solidFill>
                  <a:srgbClr val="FF0000"/>
                </a:solidFill>
              </a:rPr>
              <a:t>GENEERAL CHECK LIST slide 4</a:t>
            </a:r>
            <a:endParaRPr lang="en-US" dirty="0">
              <a:solidFill>
                <a:srgbClr val="FF0000"/>
              </a:solidFill>
            </a:endParaRPr>
          </a:p>
          <a:p>
            <a:r>
              <a:rPr lang="en-US" dirty="0" smtClean="0"/>
              <a:t>Current Year Turnover of  Ho as well as branches under one PAN</a:t>
            </a:r>
          </a:p>
          <a:p>
            <a:r>
              <a:rPr lang="en-US" dirty="0"/>
              <a:t> </a:t>
            </a:r>
            <a:r>
              <a:rPr lang="en-US" dirty="0" smtClean="0"/>
              <a:t>     (a) Total Turnover under Pan:-                        =</a:t>
            </a:r>
          </a:p>
          <a:p>
            <a:r>
              <a:rPr lang="en-US" dirty="0"/>
              <a:t> </a:t>
            </a:r>
            <a:r>
              <a:rPr lang="en-US" dirty="0" smtClean="0"/>
              <a:t>     (b) Less:- Turnover </a:t>
            </a:r>
            <a:r>
              <a:rPr lang="en-US" dirty="0" err="1" smtClean="0"/>
              <a:t>pretaining</a:t>
            </a:r>
            <a:r>
              <a:rPr lang="en-US" dirty="0" smtClean="0"/>
              <a:t> to other state  =</a:t>
            </a:r>
          </a:p>
          <a:p>
            <a:r>
              <a:rPr lang="en-US" dirty="0"/>
              <a:t> </a:t>
            </a:r>
            <a:r>
              <a:rPr lang="en-US" dirty="0" smtClean="0"/>
              <a:t>     © Add:- Turnover of stock transfer </a:t>
            </a:r>
            <a:r>
              <a:rPr lang="en-US" dirty="0" err="1" smtClean="0"/>
              <a:t>outword</a:t>
            </a:r>
            <a:r>
              <a:rPr lang="en-US" dirty="0" smtClean="0"/>
              <a:t>    =</a:t>
            </a:r>
          </a:p>
          <a:p>
            <a:r>
              <a:rPr lang="en-US" dirty="0"/>
              <a:t> </a:t>
            </a:r>
            <a:r>
              <a:rPr lang="en-US" dirty="0" smtClean="0"/>
              <a:t>         Turnover of </a:t>
            </a:r>
            <a:r>
              <a:rPr lang="en-US" dirty="0" err="1" smtClean="0"/>
              <a:t>auditee</a:t>
            </a:r>
            <a:r>
              <a:rPr lang="en-US" dirty="0" smtClean="0"/>
              <a:t> for </a:t>
            </a:r>
            <a:r>
              <a:rPr lang="en-US" dirty="0" err="1" smtClean="0"/>
              <a:t>Maharshtra</a:t>
            </a:r>
            <a:r>
              <a:rPr lang="en-US" dirty="0" smtClean="0"/>
              <a:t>(</a:t>
            </a:r>
            <a:r>
              <a:rPr lang="en-US" dirty="0" err="1" smtClean="0"/>
              <a:t>a-b+c</a:t>
            </a:r>
            <a:r>
              <a:rPr lang="en-US" dirty="0" smtClean="0"/>
              <a:t>) =</a:t>
            </a:r>
          </a:p>
          <a:p>
            <a:endParaRPr lang="en-US" dirty="0" smtClean="0"/>
          </a:p>
          <a:p>
            <a:r>
              <a:rPr lang="en-US" dirty="0" smtClean="0"/>
              <a:t>Brief nature of business,</a:t>
            </a:r>
          </a:p>
          <a:p>
            <a:endParaRPr lang="en-US" dirty="0"/>
          </a:p>
          <a:p>
            <a:r>
              <a:rPr lang="en-US" dirty="0" smtClean="0"/>
              <a:t>Description of Major Goods and/or services provided-UP TO 10</a:t>
            </a:r>
          </a:p>
          <a:p>
            <a:endParaRPr lang="en-US" dirty="0" smtClean="0"/>
          </a:p>
          <a:p>
            <a:r>
              <a:rPr lang="en-US" dirty="0" smtClean="0"/>
              <a:t>Any addition/discontinue of  products,</a:t>
            </a:r>
          </a:p>
          <a:p>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922044321"/>
      </p:ext>
    </p:extLst>
  </p:cSld>
  <p:clrMapOvr>
    <a:masterClrMapping/>
  </p:clrMapOvr>
  <p:transition xmlns:p14="http://schemas.microsoft.com/office/powerpoint/2010/main">
    <p:wedg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PAYMENT OF TAX LIABILITY</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4289695632"/>
      </p:ext>
    </p:extLst>
  </p:cSld>
  <p:clrMapOvr>
    <a:masterClrMapping/>
  </p:clrMapOvr>
  <p:transition xmlns:p14="http://schemas.microsoft.com/office/powerpoint/2010/main">
    <p:wedg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305800" cy="5867400"/>
          </a:xfrm>
        </p:spPr>
        <p:txBody>
          <a:bodyPr>
            <a:normAutofit/>
          </a:bodyPr>
          <a:lstStyle/>
          <a:p>
            <a:pPr marL="365760" lvl="1" indent="0">
              <a:buNone/>
            </a:pPr>
            <a:r>
              <a:rPr lang="en-US" dirty="0" smtClean="0"/>
              <a:t> GSTR 3-PART A-POINT NO 12</a:t>
            </a:r>
            <a:endParaRPr lang="en-US" dirty="0" smtClean="0">
              <a:solidFill>
                <a:srgbClr val="FF0000"/>
              </a:solidFill>
            </a:endParaRPr>
          </a:p>
          <a:p>
            <a:pPr marL="365760" lvl="1" indent="0">
              <a:buNone/>
            </a:pPr>
            <a:r>
              <a:rPr lang="en-US" sz="1800" dirty="0" smtClean="0"/>
              <a:t>Calculation of </a:t>
            </a:r>
            <a:r>
              <a:rPr lang="en-US" sz="1800" dirty="0" smtClean="0">
                <a:solidFill>
                  <a:srgbClr val="3366FF"/>
                </a:solidFill>
              </a:rPr>
              <a:t>PAYMENT OF INTEREST ,LATE FEE AND OTHER AMOUNT(OTHER THAN TAX)</a:t>
            </a:r>
            <a:r>
              <a:rPr lang="en-US" sz="1800" dirty="0" smtClean="0">
                <a:solidFill>
                  <a:srgbClr val="FF0000"/>
                </a:solidFill>
              </a:rPr>
              <a:t>-PAYMENT BY UTILISING ELECTRONIC CASH LEDGER ONLY    </a:t>
            </a:r>
            <a:r>
              <a:rPr lang="en-US" sz="1800" dirty="0" smtClean="0"/>
              <a:t> PREPARE  STATEMENT(A) AS PER BOOKS (B) AS PER RETURN</a:t>
            </a:r>
          </a:p>
          <a:p>
            <a:pPr lvl="1"/>
            <a:endParaRPr lang="en-US" sz="1800"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335819062"/>
              </p:ext>
            </p:extLst>
          </p:nvPr>
        </p:nvGraphicFramePr>
        <p:xfrm>
          <a:off x="152400" y="2743200"/>
          <a:ext cx="8001000" cy="3627120"/>
        </p:xfrm>
        <a:graphic>
          <a:graphicData uri="http://schemas.openxmlformats.org/drawingml/2006/table">
            <a:tbl>
              <a:tblPr firstRow="1" bandRow="1">
                <a:tableStyleId>{5C22544A-7EE6-4342-B048-85BDC9FD1C3A}</a:tableStyleId>
              </a:tblPr>
              <a:tblGrid>
                <a:gridCol w="4128956"/>
                <a:gridCol w="1586045"/>
                <a:gridCol w="1238249"/>
                <a:gridCol w="1047750"/>
              </a:tblGrid>
              <a:tr h="148406">
                <a:tc>
                  <a:txBody>
                    <a:bodyPr/>
                    <a:lstStyle/>
                    <a:p>
                      <a:r>
                        <a:rPr lang="en-US" baseline="0" dirty="0" smtClean="0"/>
                        <a:t>NATURE OF TAX</a:t>
                      </a:r>
                      <a:endParaRPr lang="en-US" dirty="0"/>
                    </a:p>
                  </a:txBody>
                  <a:tcPr/>
                </a:tc>
                <a:tc>
                  <a:txBody>
                    <a:bodyPr/>
                    <a:lstStyle/>
                    <a:p>
                      <a:r>
                        <a:rPr lang="en-US" dirty="0" smtClean="0"/>
                        <a:t>AMOUNT</a:t>
                      </a:r>
                      <a:r>
                        <a:rPr lang="en-US" baseline="0" dirty="0" smtClean="0"/>
                        <a:t> PAYABLE</a:t>
                      </a:r>
                      <a:endParaRPr lang="en-US" dirty="0"/>
                    </a:p>
                  </a:txBody>
                  <a:tcPr/>
                </a:tc>
                <a:tc>
                  <a:txBody>
                    <a:bodyPr/>
                    <a:lstStyle/>
                    <a:p>
                      <a:r>
                        <a:rPr lang="en-US" dirty="0" smtClean="0"/>
                        <a:t>AMOUNT PAID</a:t>
                      </a:r>
                      <a:endParaRPr lang="en-US" dirty="0"/>
                    </a:p>
                  </a:txBody>
                  <a:tcPr/>
                </a:tc>
                <a:tc>
                  <a:txBody>
                    <a:bodyPr/>
                    <a:lstStyle/>
                    <a:p>
                      <a:r>
                        <a:rPr lang="en-US" smtClean="0"/>
                        <a:t>DIF</a:t>
                      </a:r>
                      <a:endParaRPr lang="en-US"/>
                    </a:p>
                  </a:txBody>
                  <a:tcPr/>
                </a:tc>
              </a:tr>
              <a:tr h="316659">
                <a:tc>
                  <a:txBody>
                    <a:bodyPr/>
                    <a:lstStyle/>
                    <a:p>
                      <a:r>
                        <a:rPr lang="en-US" baseline="0" dirty="0" smtClean="0"/>
                        <a:t>1. Cash in Cash Ledger</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316659">
                <a:tc>
                  <a:txBody>
                    <a:bodyPr/>
                    <a:lstStyle/>
                    <a:p>
                      <a:r>
                        <a:rPr lang="en-US" dirty="0" smtClean="0"/>
                        <a:t>2. In</a:t>
                      </a:r>
                      <a:r>
                        <a:rPr lang="en-US" baseline="0" dirty="0" smtClean="0"/>
                        <a:t>put Tax Credit Ledger :-</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dirty="0" smtClean="0"/>
                        <a:t>  (A) IGST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r>
                        <a:rPr lang="en-US" dirty="0" smtClean="0"/>
                        <a:t>  (B)CGST</a:t>
                      </a:r>
                      <a:endParaRPr lang="en-US" dirty="0"/>
                    </a:p>
                  </a:txBody>
                  <a:tcPr/>
                </a:tc>
                <a:tc>
                  <a:txBody>
                    <a:bodyPr/>
                    <a:lstStyle/>
                    <a:p>
                      <a:endParaRPr lang="en-US"/>
                    </a:p>
                  </a:txBody>
                  <a:tcPr/>
                </a:tc>
                <a:tc>
                  <a:txBody>
                    <a:bodyPr/>
                    <a:lstStyle/>
                    <a:p>
                      <a:r>
                        <a:rPr lang="en-US" sz="1100" dirty="0" smtClean="0"/>
                        <a:t>NOT</a:t>
                      </a:r>
                      <a:r>
                        <a:rPr lang="en-US" sz="1100" baseline="0" dirty="0" smtClean="0"/>
                        <a:t> ALLOWED</a:t>
                      </a:r>
                      <a:endParaRPr lang="en-US" sz="1100" dirty="0"/>
                    </a:p>
                  </a:txBody>
                  <a:tcPr/>
                </a:tc>
                <a:tc>
                  <a:txBody>
                    <a:bodyPr/>
                    <a:lstStyle/>
                    <a:p>
                      <a:endParaRPr lang="en-US"/>
                    </a:p>
                  </a:txBody>
                  <a:tcPr/>
                </a:tc>
              </a:tr>
              <a:tr h="316659">
                <a:tc>
                  <a:txBody>
                    <a:bodyPr/>
                    <a:lstStyle/>
                    <a:p>
                      <a:r>
                        <a:rPr lang="en-US" dirty="0" smtClean="0"/>
                        <a:t>  © SGST</a:t>
                      </a:r>
                      <a:endParaRPr lang="en-US" dirty="0"/>
                    </a:p>
                  </a:txBody>
                  <a:tcPr/>
                </a:tc>
                <a:tc>
                  <a:txBody>
                    <a:bodyPr/>
                    <a:lstStyle/>
                    <a:p>
                      <a:r>
                        <a:rPr lang="en-US" sz="1100" dirty="0" smtClean="0"/>
                        <a:t> NOT</a:t>
                      </a:r>
                      <a:r>
                        <a:rPr lang="en-US" sz="1100" baseline="0" dirty="0" smtClean="0"/>
                        <a:t> ACCLOWED</a:t>
                      </a:r>
                      <a:endParaRPr lang="en-US" sz="1100" dirty="0"/>
                    </a:p>
                  </a:txBody>
                  <a:tcPr/>
                </a:tc>
                <a:tc>
                  <a:txBody>
                    <a:bodyPr/>
                    <a:lstStyle/>
                    <a:p>
                      <a:endParaRPr lang="en-US" dirty="0"/>
                    </a:p>
                  </a:txBody>
                  <a:tcPr/>
                </a:tc>
                <a:tc>
                  <a:txBody>
                    <a:bodyPr/>
                    <a:lstStyle/>
                    <a:p>
                      <a:endParaRPr lang="en-US"/>
                    </a:p>
                  </a:txBody>
                  <a:tcPr/>
                </a:tc>
              </a:tr>
              <a:tr h="316659">
                <a:tc>
                  <a:txBody>
                    <a:bodyPr/>
                    <a:lstStyle/>
                    <a:p>
                      <a:r>
                        <a:rPr lang="en-US" dirty="0" smtClean="0"/>
                        <a:t>   Total</a:t>
                      </a:r>
                      <a:r>
                        <a:rPr lang="en-US" baseline="0" dirty="0" smtClean="0"/>
                        <a:t> (A+B+C)</a:t>
                      </a:r>
                      <a:endParaRPr lang="en-US" dirty="0"/>
                    </a:p>
                  </a:txBody>
                  <a:tcPr/>
                </a:tc>
                <a:tc>
                  <a:txBody>
                    <a:bodyPr/>
                    <a:lstStyle/>
                    <a:p>
                      <a:endParaRPr lang="en-US" sz="1100" dirty="0"/>
                    </a:p>
                  </a:txBody>
                  <a:tcPr/>
                </a:tc>
                <a:tc>
                  <a:txBody>
                    <a:bodyPr/>
                    <a:lstStyle/>
                    <a:p>
                      <a:endParaRPr lang="en-US" dirty="0"/>
                    </a:p>
                  </a:txBody>
                  <a:tcPr/>
                </a:tc>
                <a:tc>
                  <a:txBody>
                    <a:bodyPr/>
                    <a:lstStyle/>
                    <a:p>
                      <a:endParaRPr lang="en-US"/>
                    </a:p>
                  </a:txBody>
                  <a:tcPr/>
                </a:tc>
              </a:tr>
              <a:tr h="316659">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16659">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51702576"/>
      </p:ext>
    </p:extLst>
  </p:cSld>
  <p:clrMapOvr>
    <a:masterClrMapping/>
  </p:clrMapOvr>
  <p:transition xmlns:p14="http://schemas.microsoft.com/office/powerpoint/2010/main">
    <p:wedg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PAYMENT OF INTEREST AND LATE FEE</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133155712"/>
      </p:ext>
    </p:extLst>
  </p:cSld>
  <p:clrMapOvr>
    <a:masterClrMapping/>
  </p:clrMapOvr>
  <p:transition xmlns:p14="http://schemas.microsoft.com/office/powerpoint/2010/main">
    <p:wedg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0" y="685800"/>
            <a:ext cx="9144000" cy="6019800"/>
          </a:xfrm>
        </p:spPr>
        <p:txBody>
          <a:bodyPr>
            <a:normAutofit/>
          </a:bodyPr>
          <a:lstStyle/>
          <a:p>
            <a:pPr marL="365760" lvl="1" indent="0">
              <a:buNone/>
            </a:pPr>
            <a:r>
              <a:rPr lang="en-US" dirty="0" smtClean="0"/>
              <a:t>GSTR -3-PART A-POINT 13</a:t>
            </a:r>
            <a:r>
              <a:rPr lang="en-US" dirty="0" smtClean="0">
                <a:solidFill>
                  <a:srgbClr val="FF0000"/>
                </a:solidFill>
              </a:rPr>
              <a:t>-</a:t>
            </a:r>
          </a:p>
          <a:p>
            <a:pPr marL="365760" lvl="1" indent="0">
              <a:buNone/>
            </a:pPr>
            <a:r>
              <a:rPr lang="en-US" sz="1800" dirty="0" smtClean="0">
                <a:solidFill>
                  <a:srgbClr val="3366FF"/>
                </a:solidFill>
              </a:rPr>
              <a:t>PAYMENT OF INTEREST,LATE FEE AND ANY OTHER AMOUNT(OTHER THAN TAX)-PAYMENT THROUGH ELECTRONIC CASH LEDGER ONLY</a:t>
            </a:r>
            <a:r>
              <a:rPr lang="en-US" sz="1800" dirty="0" smtClean="0"/>
              <a:t>(A) AS PER BOOKS (B) AS PER RETURN</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54640092"/>
              </p:ext>
            </p:extLst>
          </p:nvPr>
        </p:nvGraphicFramePr>
        <p:xfrm>
          <a:off x="152400" y="2133600"/>
          <a:ext cx="8686800" cy="4571996"/>
        </p:xfrm>
        <a:graphic>
          <a:graphicData uri="http://schemas.openxmlformats.org/drawingml/2006/table">
            <a:tbl>
              <a:tblPr firstRow="1" bandRow="1">
                <a:tableStyleId>{5C22544A-7EE6-4342-B048-85BDC9FD1C3A}</a:tableStyleId>
              </a:tblPr>
              <a:tblGrid>
                <a:gridCol w="4005967"/>
                <a:gridCol w="1861433"/>
                <a:gridCol w="1524000"/>
                <a:gridCol w="1295400"/>
              </a:tblGrid>
              <a:tr h="669494">
                <a:tc>
                  <a:txBody>
                    <a:bodyPr/>
                    <a:lstStyle/>
                    <a:p>
                      <a:r>
                        <a:rPr lang="en-US" sz="1400" baseline="0" dirty="0" smtClean="0"/>
                        <a:t>NATURE OF PAYMENT</a:t>
                      </a:r>
                    </a:p>
                  </a:txBody>
                  <a:tcPr/>
                </a:tc>
                <a:tc>
                  <a:txBody>
                    <a:bodyPr/>
                    <a:lstStyle/>
                    <a:p>
                      <a:r>
                        <a:rPr lang="en-US" sz="1400" dirty="0" smtClean="0"/>
                        <a:t>AMOUNT</a:t>
                      </a:r>
                      <a:r>
                        <a:rPr lang="en-US" sz="1400" baseline="0" dirty="0" smtClean="0"/>
                        <a:t> PAYABLE</a:t>
                      </a:r>
                      <a:endParaRPr lang="en-US" sz="1400" dirty="0"/>
                    </a:p>
                  </a:txBody>
                  <a:tcPr/>
                </a:tc>
                <a:tc>
                  <a:txBody>
                    <a:bodyPr/>
                    <a:lstStyle/>
                    <a:p>
                      <a:r>
                        <a:rPr lang="en-US" sz="1400" dirty="0" smtClean="0"/>
                        <a:t>AMOUNT</a:t>
                      </a:r>
                      <a:r>
                        <a:rPr lang="en-US" sz="1400" baseline="0" dirty="0" smtClean="0"/>
                        <a:t> PAID</a:t>
                      </a:r>
                      <a:endParaRPr lang="en-US" sz="1400" dirty="0"/>
                    </a:p>
                  </a:txBody>
                  <a:tcPr/>
                </a:tc>
                <a:tc>
                  <a:txBody>
                    <a:bodyPr/>
                    <a:lstStyle/>
                    <a:p>
                      <a:r>
                        <a:rPr lang="en-US" sz="1400" dirty="0" smtClean="0"/>
                        <a:t>DIFFERENCE</a:t>
                      </a:r>
                      <a:endParaRPr lang="en-US" sz="1400" dirty="0"/>
                    </a:p>
                  </a:txBody>
                  <a:tcPr/>
                </a:tc>
              </a:tr>
              <a:tr h="377662">
                <a:tc>
                  <a:txBody>
                    <a:bodyPr/>
                    <a:lstStyle/>
                    <a:p>
                      <a:r>
                        <a:rPr lang="en-US" dirty="0" smtClean="0"/>
                        <a:t>(1) INTEREST ON ACCOUNT OF</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r>
              <a:tr h="377662">
                <a:tc>
                  <a:txBody>
                    <a:bodyPr/>
                    <a:lstStyle/>
                    <a:p>
                      <a:r>
                        <a:rPr lang="en-US" baseline="0" dirty="0" smtClean="0"/>
                        <a:t>        </a:t>
                      </a:r>
                      <a:r>
                        <a:rPr lang="en-US" dirty="0" smtClean="0"/>
                        <a:t>(A) IGST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7662">
                <a:tc>
                  <a:txBody>
                    <a:bodyPr/>
                    <a:lstStyle/>
                    <a:p>
                      <a:r>
                        <a:rPr lang="en-US" dirty="0" smtClean="0"/>
                        <a:t>        (B) CENTRAL TAX</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440603">
                <a:tc>
                  <a:txBody>
                    <a:bodyPr/>
                    <a:lstStyle/>
                    <a:p>
                      <a:r>
                        <a:rPr lang="en-US" dirty="0" smtClean="0"/>
                        <a:t>         © STATE/U T TAX</a:t>
                      </a:r>
                      <a:endParaRPr lang="en-US" dirty="0"/>
                    </a:p>
                  </a:txBody>
                  <a:tcPr/>
                </a:tc>
                <a:tc>
                  <a:txBody>
                    <a:bodyPr/>
                    <a:lstStyle/>
                    <a:p>
                      <a:endParaRPr lang="en-US"/>
                    </a:p>
                  </a:txBody>
                  <a:tcPr/>
                </a:tc>
                <a:tc>
                  <a:txBody>
                    <a:bodyPr/>
                    <a:lstStyle/>
                    <a:p>
                      <a:endParaRPr lang="en-US" sz="1100" dirty="0"/>
                    </a:p>
                  </a:txBody>
                  <a:tcPr/>
                </a:tc>
                <a:tc>
                  <a:txBody>
                    <a:bodyPr/>
                    <a:lstStyle/>
                    <a:p>
                      <a:endParaRPr lang="en-US" dirty="0"/>
                    </a:p>
                  </a:txBody>
                  <a:tcPr/>
                </a:tc>
              </a:tr>
              <a:tr h="440603">
                <a:tc>
                  <a:txBody>
                    <a:bodyPr/>
                    <a:lstStyle/>
                    <a:p>
                      <a:r>
                        <a:rPr lang="en-US" dirty="0" smtClean="0"/>
                        <a:t>         (D) CESS</a:t>
                      </a:r>
                      <a:endParaRPr lang="en-US" dirty="0"/>
                    </a:p>
                  </a:txBody>
                  <a:tcPr/>
                </a:tc>
                <a:tc>
                  <a:txBody>
                    <a:bodyPr/>
                    <a:lstStyle/>
                    <a:p>
                      <a:r>
                        <a:rPr lang="en-US" sz="1100" dirty="0" smtClean="0"/>
                        <a:t> </a:t>
                      </a:r>
                      <a:endParaRPr lang="en-US" sz="1100" dirty="0"/>
                    </a:p>
                  </a:txBody>
                  <a:tcPr/>
                </a:tc>
                <a:tc>
                  <a:txBody>
                    <a:bodyPr/>
                    <a:lstStyle/>
                    <a:p>
                      <a:endParaRPr lang="en-US" dirty="0"/>
                    </a:p>
                  </a:txBody>
                  <a:tcPr/>
                </a:tc>
                <a:tc>
                  <a:txBody>
                    <a:bodyPr/>
                    <a:lstStyle/>
                    <a:p>
                      <a:endParaRPr lang="en-US" dirty="0"/>
                    </a:p>
                  </a:txBody>
                  <a:tcPr/>
                </a:tc>
              </a:tr>
              <a:tr h="377662">
                <a:tc>
                  <a:txBody>
                    <a:bodyPr/>
                    <a:lstStyle/>
                    <a:p>
                      <a:r>
                        <a:rPr lang="en-US" dirty="0" smtClean="0"/>
                        <a:t>         TOTAL A+B+C</a:t>
                      </a:r>
                      <a:endParaRPr lang="en-US" dirty="0"/>
                    </a:p>
                  </a:txBody>
                  <a:tcPr/>
                </a:tc>
                <a:tc>
                  <a:txBody>
                    <a:bodyPr/>
                    <a:lstStyle/>
                    <a:p>
                      <a:endParaRPr lang="en-US" sz="1100" dirty="0"/>
                    </a:p>
                  </a:txBody>
                  <a:tcPr/>
                </a:tc>
                <a:tc>
                  <a:txBody>
                    <a:bodyPr/>
                    <a:lstStyle/>
                    <a:p>
                      <a:endParaRPr lang="en-US" dirty="0"/>
                    </a:p>
                  </a:txBody>
                  <a:tcPr/>
                </a:tc>
                <a:tc>
                  <a:txBody>
                    <a:bodyPr/>
                    <a:lstStyle/>
                    <a:p>
                      <a:endParaRPr lang="en-US" dirty="0"/>
                    </a:p>
                  </a:txBody>
                  <a:tcPr/>
                </a:tc>
              </a:tr>
              <a:tr h="377662">
                <a:tc>
                  <a:txBody>
                    <a:bodyPr/>
                    <a:lstStyle/>
                    <a:p>
                      <a:r>
                        <a:rPr lang="en-US" dirty="0" smtClean="0"/>
                        <a:t>(B) LATE FEE</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77662">
                <a:tc>
                  <a:txBody>
                    <a:bodyPr/>
                    <a:lstStyle/>
                    <a:p>
                      <a:r>
                        <a:rPr lang="en-US" dirty="0" smtClean="0"/>
                        <a:t>        (A) CGST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77662">
                <a:tc>
                  <a:txBody>
                    <a:bodyPr/>
                    <a:lstStyle/>
                    <a:p>
                      <a:r>
                        <a:rPr lang="en-US" dirty="0" smtClean="0"/>
                        <a:t>       (B) S/U GST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377662">
                <a:tc>
                  <a:txBody>
                    <a:bodyPr/>
                    <a:lstStyle/>
                    <a:p>
                      <a:r>
                        <a:rPr lang="en-US" dirty="0" smtClean="0"/>
                        <a:t>TOTAL A+B</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21327361"/>
      </p:ext>
    </p:extLst>
  </p:cSld>
  <p:clrMapOvr>
    <a:masterClrMapping/>
  </p:clrMapOvr>
  <p:transition xmlns:p14="http://schemas.microsoft.com/office/powerpoint/2010/main">
    <p:wedg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REFUND</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214716096"/>
      </p:ext>
    </p:extLst>
  </p:cSld>
  <p:clrMapOvr>
    <a:masterClrMapping/>
  </p:clrMapOvr>
  <p:transition xmlns:p14="http://schemas.microsoft.com/office/powerpoint/2010/main">
    <p:wedg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0" y="838200"/>
            <a:ext cx="8763000" cy="5867400"/>
          </a:xfrm>
        </p:spPr>
        <p:txBody>
          <a:bodyPr>
            <a:normAutofit/>
          </a:bodyPr>
          <a:lstStyle/>
          <a:p>
            <a:pPr marL="365760" lvl="1" indent="0">
              <a:buNone/>
            </a:pPr>
            <a:r>
              <a:rPr lang="en-US" dirty="0" smtClean="0"/>
              <a:t>GSTR 3-PART A-POINT NO 14  </a:t>
            </a:r>
            <a:r>
              <a:rPr lang="en-US" dirty="0" smtClean="0">
                <a:solidFill>
                  <a:srgbClr val="FF0000"/>
                </a:solidFill>
              </a:rPr>
              <a:t>REFUND</a:t>
            </a:r>
          </a:p>
          <a:p>
            <a:pPr marL="365760" lvl="1" indent="0">
              <a:buNone/>
            </a:pPr>
            <a:r>
              <a:rPr lang="en-US" dirty="0" smtClean="0"/>
              <a:t>C</a:t>
            </a:r>
            <a:r>
              <a:rPr lang="en-US" sz="1400" dirty="0" smtClean="0"/>
              <a:t>alculation of </a:t>
            </a:r>
            <a:r>
              <a:rPr lang="en-US" sz="1400" dirty="0" smtClean="0">
                <a:solidFill>
                  <a:srgbClr val="3366FF"/>
                </a:solidFill>
              </a:rPr>
              <a:t>REFUND</a:t>
            </a:r>
            <a:r>
              <a:rPr lang="en-US" sz="1400" dirty="0" smtClean="0"/>
              <a:t> CGST,SGST AND IGST      PREPARE THREE STATEENT(A) AS PER BOOKS (B) AS PER RETURN © AS PER AUDITOR</a:t>
            </a:r>
          </a:p>
          <a:p>
            <a:pPr lvl="1"/>
            <a:endParaRPr lang="en-US" dirty="0" smtClean="0"/>
          </a:p>
          <a:p>
            <a:pPr lvl="1"/>
            <a:endParaRPr lang="en-US" dirty="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348852313"/>
              </p:ext>
            </p:extLst>
          </p:nvPr>
        </p:nvGraphicFramePr>
        <p:xfrm>
          <a:off x="0" y="1908751"/>
          <a:ext cx="9123191" cy="5061866"/>
        </p:xfrm>
        <a:graphic>
          <a:graphicData uri="http://schemas.openxmlformats.org/drawingml/2006/table">
            <a:tbl>
              <a:tblPr firstRow="1" bandRow="1">
                <a:tableStyleId>{5C22544A-7EE6-4342-B048-85BDC9FD1C3A}</a:tableStyleId>
              </a:tblPr>
              <a:tblGrid>
                <a:gridCol w="3409291"/>
                <a:gridCol w="1309602"/>
                <a:gridCol w="1022426"/>
                <a:gridCol w="865130"/>
                <a:gridCol w="865130"/>
                <a:gridCol w="1651612"/>
              </a:tblGrid>
              <a:tr h="855627">
                <a:tc>
                  <a:txBody>
                    <a:bodyPr/>
                    <a:lstStyle/>
                    <a:p>
                      <a:r>
                        <a:rPr lang="en-US" sz="1400" baseline="0" dirty="0" smtClean="0"/>
                        <a:t>Particulars</a:t>
                      </a:r>
                    </a:p>
                  </a:txBody>
                  <a:tcPr/>
                </a:tc>
                <a:tc>
                  <a:txBody>
                    <a:bodyPr/>
                    <a:lstStyle/>
                    <a:p>
                      <a:r>
                        <a:rPr lang="en-US" sz="1400" dirty="0" smtClean="0"/>
                        <a:t>CGST</a:t>
                      </a:r>
                      <a:endParaRPr lang="en-US" sz="1400" dirty="0"/>
                    </a:p>
                  </a:txBody>
                  <a:tcPr/>
                </a:tc>
                <a:tc>
                  <a:txBody>
                    <a:bodyPr/>
                    <a:lstStyle/>
                    <a:p>
                      <a:r>
                        <a:rPr lang="en-US" sz="1400" dirty="0" smtClean="0"/>
                        <a:t>SGST</a:t>
                      </a:r>
                      <a:endParaRPr lang="en-US" sz="1400" dirty="0"/>
                    </a:p>
                  </a:txBody>
                  <a:tcPr/>
                </a:tc>
                <a:tc>
                  <a:txBody>
                    <a:bodyPr/>
                    <a:lstStyle/>
                    <a:p>
                      <a:r>
                        <a:rPr lang="en-US" sz="1400" dirty="0" smtClean="0"/>
                        <a:t>IGST</a:t>
                      </a:r>
                      <a:endParaRPr lang="en-US" sz="1400" dirty="0"/>
                    </a:p>
                  </a:txBody>
                  <a:tcPr/>
                </a:tc>
                <a:tc>
                  <a:txBody>
                    <a:bodyPr/>
                    <a:lstStyle/>
                    <a:p>
                      <a:r>
                        <a:rPr lang="en-US" sz="1400" dirty="0" smtClean="0"/>
                        <a:t>ANY</a:t>
                      </a:r>
                      <a:r>
                        <a:rPr lang="en-US" sz="1400" baseline="0" dirty="0" smtClean="0"/>
                        <a:t> OTHER SUM</a:t>
                      </a:r>
                      <a:endParaRPr lang="en-US" sz="1400" dirty="0"/>
                    </a:p>
                  </a:txBody>
                  <a:tcPr/>
                </a:tc>
                <a:tc>
                  <a:txBody>
                    <a:bodyPr/>
                    <a:lstStyle/>
                    <a:p>
                      <a:r>
                        <a:rPr lang="en-US" sz="1400" dirty="0" smtClean="0"/>
                        <a:t>TOTAL</a:t>
                      </a:r>
                      <a:endParaRPr lang="en-US" sz="1400" dirty="0"/>
                    </a:p>
                  </a:txBody>
                  <a:tcPr/>
                </a:tc>
              </a:tr>
              <a:tr h="594268">
                <a:tc>
                  <a:txBody>
                    <a:bodyPr/>
                    <a:lstStyle/>
                    <a:p>
                      <a:r>
                        <a:rPr lang="en-US" dirty="0" smtClean="0"/>
                        <a:t>Refund Claim</a:t>
                      </a:r>
                      <a:r>
                        <a:rPr lang="en-US" baseline="0" dirty="0" smtClean="0"/>
                        <a:t> pending start of the year</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r h="594268">
                <a:tc>
                  <a:txBody>
                    <a:bodyPr/>
                    <a:lstStyle/>
                    <a:p>
                      <a:r>
                        <a:rPr lang="en-US" dirty="0" smtClean="0"/>
                        <a:t>Add:- Refund claim filed during the year</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94268">
                <a:tc>
                  <a:txBody>
                    <a:bodyPr/>
                    <a:lstStyle/>
                    <a:p>
                      <a:r>
                        <a:rPr lang="en-US" dirty="0" smtClean="0"/>
                        <a:t>Less:- Refund claim received during the year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848955">
                <a:tc>
                  <a:txBody>
                    <a:bodyPr/>
                    <a:lstStyle/>
                    <a:p>
                      <a:r>
                        <a:rPr lang="en-US" dirty="0" smtClean="0"/>
                        <a:t>Closing</a:t>
                      </a:r>
                      <a:r>
                        <a:rPr lang="en-US" baseline="0" dirty="0" smtClean="0"/>
                        <a:t> Balance:- Refund to be received at the end of the year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39582">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94268">
                <a:tc gridSpan="6">
                  <a:txBody>
                    <a:bodyPr/>
                    <a:lstStyle/>
                    <a:p>
                      <a:r>
                        <a:rPr lang="en-US" dirty="0" smtClean="0"/>
                        <a:t>Note:-</a:t>
                      </a:r>
                      <a:r>
                        <a:rPr lang="en-US" baseline="0" dirty="0" smtClean="0"/>
                        <a:t> Expenses out(</a:t>
                      </a:r>
                      <a:r>
                        <a:rPr lang="en-US" baseline="0" dirty="0" err="1" smtClean="0"/>
                        <a:t>dr</a:t>
                      </a:r>
                      <a:r>
                        <a:rPr lang="en-US" baseline="0" dirty="0" smtClean="0"/>
                        <a:t> to </a:t>
                      </a:r>
                      <a:r>
                        <a:rPr lang="en-US" baseline="0" dirty="0" err="1" smtClean="0"/>
                        <a:t>p&amp;l</a:t>
                      </a:r>
                      <a:r>
                        <a:rPr lang="en-US" baseline="0" dirty="0" smtClean="0"/>
                        <a:t>) wherein ITC refund not available in case of inverted duty structure- </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39582">
                <a:tc gridSpan="6">
                  <a:txBody>
                    <a:bodyPr/>
                    <a:lstStyle/>
                    <a:p>
                      <a:r>
                        <a:rPr lang="en-US" dirty="0" smtClean="0"/>
                        <a:t>Any other sum includes </a:t>
                      </a:r>
                      <a:r>
                        <a:rPr lang="en-US" dirty="0" err="1" smtClean="0"/>
                        <a:t>interest,penalty,fee</a:t>
                      </a:r>
                      <a:r>
                        <a:rPr lang="en-US" dirty="0" smtClean="0"/>
                        <a:t> and other</a:t>
                      </a:r>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1162634107"/>
      </p:ext>
    </p:extLst>
  </p:cSld>
  <p:clrMapOvr>
    <a:masterClrMapping/>
  </p:clrMapOvr>
  <p:transition xmlns:p14="http://schemas.microsoft.com/office/powerpoint/2010/main">
    <p:wedg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SUMMARY –HSN AND DOCUMNTS ISSUED DURING THE PERIOD</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496442104"/>
      </p:ext>
    </p:extLst>
  </p:cSld>
  <p:clrMapOvr>
    <a:masterClrMapping/>
  </p:clrMapOvr>
  <p:transition xmlns:p14="http://schemas.microsoft.com/office/powerpoint/2010/main">
    <p:wedg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152400" y="1600200"/>
            <a:ext cx="8686800" cy="4873752"/>
          </a:xfrm>
        </p:spPr>
        <p:txBody>
          <a:bodyPr/>
          <a:lstStyle/>
          <a:p>
            <a:r>
              <a:rPr lang="en-US" dirty="0" smtClean="0"/>
              <a:t>HSN CODE YEARLY SUMMARY(OUTWARD AND INWARD TWO SEPARATE SUMMARY</a:t>
            </a:r>
          </a:p>
          <a:p>
            <a:pPr marL="0" indent="0">
              <a:buNone/>
            </a:pPr>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895818786"/>
              </p:ext>
            </p:extLst>
          </p:nvPr>
        </p:nvGraphicFramePr>
        <p:xfrm>
          <a:off x="304800" y="2532386"/>
          <a:ext cx="8001000" cy="4117334"/>
        </p:xfrm>
        <a:graphic>
          <a:graphicData uri="http://schemas.openxmlformats.org/drawingml/2006/table">
            <a:tbl>
              <a:tblPr firstRow="1" bandRow="1">
                <a:tableStyleId>{5C22544A-7EE6-4342-B048-85BDC9FD1C3A}</a:tableStyleId>
              </a:tblPr>
              <a:tblGrid>
                <a:gridCol w="666750"/>
                <a:gridCol w="666750"/>
                <a:gridCol w="666750"/>
                <a:gridCol w="666750"/>
                <a:gridCol w="666750"/>
                <a:gridCol w="666750"/>
                <a:gridCol w="666750"/>
                <a:gridCol w="666750"/>
                <a:gridCol w="666750"/>
                <a:gridCol w="666750"/>
                <a:gridCol w="666750"/>
                <a:gridCol w="666750"/>
              </a:tblGrid>
              <a:tr h="2120906">
                <a:tc>
                  <a:txBody>
                    <a:bodyPr/>
                    <a:lstStyle/>
                    <a:p>
                      <a:r>
                        <a:rPr lang="en-US" dirty="0" smtClean="0"/>
                        <a:t>SR NO</a:t>
                      </a:r>
                      <a:endParaRPr lang="en-US" dirty="0"/>
                    </a:p>
                  </a:txBody>
                  <a:tcPr/>
                </a:tc>
                <a:tc>
                  <a:txBody>
                    <a:bodyPr/>
                    <a:lstStyle/>
                    <a:p>
                      <a:r>
                        <a:rPr lang="en-US" dirty="0" smtClean="0"/>
                        <a:t>HSN</a:t>
                      </a:r>
                      <a:endParaRPr lang="en-US" dirty="0"/>
                    </a:p>
                  </a:txBody>
                  <a:tcPr/>
                </a:tc>
                <a:tc>
                  <a:txBody>
                    <a:bodyPr/>
                    <a:lstStyle/>
                    <a:p>
                      <a:r>
                        <a:rPr lang="en-US" dirty="0" smtClean="0"/>
                        <a:t>DESCRITPTION</a:t>
                      </a:r>
                      <a:endParaRPr lang="en-US" dirty="0"/>
                    </a:p>
                  </a:txBody>
                  <a:tcPr/>
                </a:tc>
                <a:tc>
                  <a:txBody>
                    <a:bodyPr/>
                    <a:lstStyle/>
                    <a:p>
                      <a:r>
                        <a:rPr lang="en-US" dirty="0" smtClean="0"/>
                        <a:t>UQC</a:t>
                      </a:r>
                      <a:endParaRPr lang="en-US" dirty="0"/>
                    </a:p>
                  </a:txBody>
                  <a:tcPr/>
                </a:tc>
                <a:tc>
                  <a:txBody>
                    <a:bodyPr/>
                    <a:lstStyle/>
                    <a:p>
                      <a:r>
                        <a:rPr lang="en-US" dirty="0" smtClean="0"/>
                        <a:t>TOTAL</a:t>
                      </a:r>
                    </a:p>
                    <a:p>
                      <a:r>
                        <a:rPr lang="en-US" dirty="0" smtClean="0"/>
                        <a:t>QTY</a:t>
                      </a:r>
                      <a:endParaRPr lang="en-US" dirty="0"/>
                    </a:p>
                  </a:txBody>
                  <a:tcPr/>
                </a:tc>
                <a:tc>
                  <a:txBody>
                    <a:bodyPr/>
                    <a:lstStyle/>
                    <a:p>
                      <a:r>
                        <a:rPr lang="en-US" dirty="0" smtClean="0"/>
                        <a:t>TOTAL VALUE</a:t>
                      </a:r>
                      <a:endParaRPr lang="en-US" dirty="0"/>
                    </a:p>
                  </a:txBody>
                  <a:tcPr/>
                </a:tc>
                <a:tc>
                  <a:txBody>
                    <a:bodyPr/>
                    <a:lstStyle/>
                    <a:p>
                      <a:r>
                        <a:rPr lang="en-US" dirty="0" smtClean="0"/>
                        <a:t>TOAL TAXABLE VALUE</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77850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77850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980899811"/>
      </p:ext>
    </p:extLst>
  </p:cSld>
  <p:clrMapOvr>
    <a:masterClrMapping/>
  </p:clrMapOvr>
  <p:transition xmlns:p14="http://schemas.microsoft.com/office/powerpoint/2010/main">
    <p:wedg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457200"/>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0" y="685800"/>
            <a:ext cx="8763000" cy="5788152"/>
          </a:xfrm>
        </p:spPr>
        <p:txBody>
          <a:bodyPr/>
          <a:lstStyle/>
          <a:p>
            <a:r>
              <a:rPr lang="en-US" dirty="0" smtClean="0"/>
              <a:t>DOUMENTS ISSUED DURING THE YEAR –SLIDE 1</a:t>
            </a:r>
          </a:p>
          <a:p>
            <a:pPr marL="0" indent="0">
              <a:buNone/>
            </a:pPr>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162962555"/>
              </p:ext>
            </p:extLst>
          </p:nvPr>
        </p:nvGraphicFramePr>
        <p:xfrm>
          <a:off x="-6215" y="1219200"/>
          <a:ext cx="8921614" cy="5687484"/>
        </p:xfrm>
        <a:graphic>
          <a:graphicData uri="http://schemas.openxmlformats.org/drawingml/2006/table">
            <a:tbl>
              <a:tblPr firstRow="1" bandRow="1">
                <a:tableStyleId>{5C22544A-7EE6-4342-B048-85BDC9FD1C3A}</a:tableStyleId>
              </a:tblPr>
              <a:tblGrid>
                <a:gridCol w="789524"/>
                <a:gridCol w="2605427"/>
                <a:gridCol w="1111771"/>
                <a:gridCol w="591344"/>
                <a:gridCol w="1274516"/>
                <a:gridCol w="1274516"/>
                <a:gridCol w="1274516"/>
              </a:tblGrid>
              <a:tr h="990600">
                <a:tc>
                  <a:txBody>
                    <a:bodyPr/>
                    <a:lstStyle/>
                    <a:p>
                      <a:r>
                        <a:rPr lang="en-US" sz="1400" dirty="0" smtClean="0"/>
                        <a:t>SR NO</a:t>
                      </a:r>
                      <a:endParaRPr lang="en-US" sz="1400" dirty="0"/>
                    </a:p>
                  </a:txBody>
                  <a:tcPr/>
                </a:tc>
                <a:tc>
                  <a:txBody>
                    <a:bodyPr/>
                    <a:lstStyle/>
                    <a:p>
                      <a:r>
                        <a:rPr lang="en-US" sz="1400" dirty="0" smtClean="0"/>
                        <a:t>NATURE OF DOCUMENTS</a:t>
                      </a:r>
                      <a:endParaRPr lang="en-US" sz="1400" dirty="0"/>
                    </a:p>
                  </a:txBody>
                  <a:tcPr/>
                </a:tc>
                <a:tc>
                  <a:txBody>
                    <a:bodyPr/>
                    <a:lstStyle/>
                    <a:p>
                      <a:r>
                        <a:rPr lang="en-US" sz="1400" dirty="0" smtClean="0"/>
                        <a:t>SR NO</a:t>
                      </a:r>
                    </a:p>
                    <a:p>
                      <a:endParaRPr lang="en-US" sz="1400" dirty="0" smtClean="0"/>
                    </a:p>
                    <a:p>
                      <a:r>
                        <a:rPr lang="en-US" sz="1400" dirty="0" smtClean="0"/>
                        <a:t>FROM</a:t>
                      </a:r>
                      <a:endParaRPr lang="en-US" sz="1400" dirty="0"/>
                    </a:p>
                  </a:txBody>
                  <a:tcPr/>
                </a:tc>
                <a:tc>
                  <a:txBody>
                    <a:bodyPr/>
                    <a:lstStyle/>
                    <a:p>
                      <a:r>
                        <a:rPr lang="en-US" sz="1400" dirty="0" smtClean="0"/>
                        <a:t>SR NO</a:t>
                      </a:r>
                    </a:p>
                    <a:p>
                      <a:endParaRPr lang="en-US" sz="1400" dirty="0" smtClean="0"/>
                    </a:p>
                    <a:p>
                      <a:r>
                        <a:rPr lang="en-US" sz="1400" dirty="0" smtClean="0"/>
                        <a:t>TO</a:t>
                      </a:r>
                      <a:endParaRPr lang="en-US" sz="1400" dirty="0"/>
                    </a:p>
                  </a:txBody>
                  <a:tcPr/>
                </a:tc>
                <a:tc>
                  <a:txBody>
                    <a:bodyPr/>
                    <a:lstStyle/>
                    <a:p>
                      <a:r>
                        <a:rPr lang="en-US" sz="1400" dirty="0" smtClean="0"/>
                        <a:t>TOTAL </a:t>
                      </a:r>
                    </a:p>
                    <a:p>
                      <a:endParaRPr lang="en-US" sz="1400" dirty="0" smtClean="0"/>
                    </a:p>
                    <a:p>
                      <a:r>
                        <a:rPr lang="en-US" sz="1400" dirty="0" smtClean="0"/>
                        <a:t>NUMBER</a:t>
                      </a:r>
                      <a:endParaRPr lang="en-US" sz="1400" dirty="0"/>
                    </a:p>
                  </a:txBody>
                  <a:tcPr/>
                </a:tc>
                <a:tc>
                  <a:txBody>
                    <a:bodyPr/>
                    <a:lstStyle/>
                    <a:p>
                      <a:r>
                        <a:rPr lang="en-US" sz="1400" dirty="0" smtClean="0"/>
                        <a:t>CANCELLED</a:t>
                      </a:r>
                      <a:endParaRPr lang="en-US" sz="1400" dirty="0"/>
                    </a:p>
                  </a:txBody>
                  <a:tcPr/>
                </a:tc>
                <a:tc>
                  <a:txBody>
                    <a:bodyPr/>
                    <a:lstStyle/>
                    <a:p>
                      <a:r>
                        <a:rPr lang="en-US" sz="1400" dirty="0" smtClean="0"/>
                        <a:t>NET ISSUED</a:t>
                      </a:r>
                      <a:endParaRPr lang="en-US" sz="1400" dirty="0"/>
                    </a:p>
                  </a:txBody>
                  <a:tcPr/>
                </a:tc>
              </a:tr>
              <a:tr h="783785">
                <a:tc>
                  <a:txBody>
                    <a:bodyPr/>
                    <a:lstStyle/>
                    <a:p>
                      <a:r>
                        <a:rPr lang="en-US" dirty="0" smtClean="0"/>
                        <a:t>1</a:t>
                      </a:r>
                      <a:endParaRPr lang="en-US" dirty="0"/>
                    </a:p>
                  </a:txBody>
                  <a:tcPr/>
                </a:tc>
                <a:tc>
                  <a:txBody>
                    <a:bodyPr/>
                    <a:lstStyle/>
                    <a:p>
                      <a:r>
                        <a:rPr lang="en-US" dirty="0" smtClean="0"/>
                        <a:t>INVOICE FOR OUTWARD SUPPLY</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r h="1791507">
                <a:tc>
                  <a:txBody>
                    <a:bodyPr/>
                    <a:lstStyle/>
                    <a:p>
                      <a:r>
                        <a:rPr lang="en-US" dirty="0" smtClean="0"/>
                        <a:t>2</a:t>
                      </a:r>
                      <a:endParaRPr lang="en-US" dirty="0"/>
                    </a:p>
                  </a:txBody>
                  <a:tcPr/>
                </a:tc>
                <a:tc>
                  <a:txBody>
                    <a:bodyPr/>
                    <a:lstStyle/>
                    <a:p>
                      <a:r>
                        <a:rPr lang="en-US" dirty="0" smtClean="0"/>
                        <a:t>INVOICE FOR INWARD SUPPLY FROM UNREGISTERED PERSON</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447877">
                <a:tc>
                  <a:txBody>
                    <a:bodyPr/>
                    <a:lstStyle/>
                    <a:p>
                      <a:r>
                        <a:rPr lang="en-US" dirty="0" smtClean="0"/>
                        <a:t>3</a:t>
                      </a:r>
                      <a:endParaRPr lang="en-US" dirty="0"/>
                    </a:p>
                  </a:txBody>
                  <a:tcPr/>
                </a:tc>
                <a:tc>
                  <a:txBody>
                    <a:bodyPr/>
                    <a:lstStyle/>
                    <a:p>
                      <a:r>
                        <a:rPr lang="en-US" dirty="0" smtClean="0"/>
                        <a:t>REVISED INVOICE</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57905">
                <a:tc>
                  <a:txBody>
                    <a:bodyPr/>
                    <a:lstStyle/>
                    <a:p>
                      <a:r>
                        <a:rPr lang="en-US" dirty="0" smtClean="0"/>
                        <a:t>4</a:t>
                      </a:r>
                      <a:endParaRPr lang="en-US" dirty="0"/>
                    </a:p>
                  </a:txBody>
                  <a:tcPr/>
                </a:tc>
                <a:tc>
                  <a:txBody>
                    <a:bodyPr/>
                    <a:lstStyle/>
                    <a:p>
                      <a:r>
                        <a:rPr lang="en-US" dirty="0" smtClean="0"/>
                        <a:t>DEBIT NOTE</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57905">
                <a:tc>
                  <a:txBody>
                    <a:bodyPr/>
                    <a:lstStyle/>
                    <a:p>
                      <a:r>
                        <a:rPr lang="en-US" dirty="0" smtClean="0"/>
                        <a:t>5.</a:t>
                      </a:r>
                      <a:endParaRPr lang="en-US" dirty="0"/>
                    </a:p>
                  </a:txBody>
                  <a:tcPr/>
                </a:tc>
                <a:tc>
                  <a:txBody>
                    <a:bodyPr/>
                    <a:lstStyle/>
                    <a:p>
                      <a:r>
                        <a:rPr lang="en-US" dirty="0" smtClean="0"/>
                        <a:t>CREDIT NOTE</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57905">
                <a:tc>
                  <a:txBody>
                    <a:bodyPr/>
                    <a:lstStyle/>
                    <a:p>
                      <a:r>
                        <a:rPr lang="en-US" dirty="0" smtClean="0"/>
                        <a:t>6.</a:t>
                      </a:r>
                      <a:endParaRPr lang="en-US" dirty="0"/>
                    </a:p>
                  </a:txBody>
                  <a:tcPr/>
                </a:tc>
                <a:tc>
                  <a:txBody>
                    <a:bodyPr/>
                    <a:lstStyle/>
                    <a:p>
                      <a:r>
                        <a:rPr lang="en-US" dirty="0" smtClean="0"/>
                        <a:t>RECEIPT VOUCHER</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59120137"/>
      </p:ext>
    </p:extLst>
  </p:cSld>
  <p:clrMapOvr>
    <a:masterClrMapping/>
  </p:clrMapOvr>
  <p:transition xmlns:p14="http://schemas.microsoft.com/office/powerpoint/2010/main">
    <p:wedg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3349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0" y="685800"/>
            <a:ext cx="8763000" cy="5788152"/>
          </a:xfrm>
        </p:spPr>
        <p:txBody>
          <a:bodyPr/>
          <a:lstStyle/>
          <a:p>
            <a:r>
              <a:rPr lang="en-US" sz="1600" dirty="0" smtClean="0"/>
              <a:t>DOUMENTS ISSUED DURING THE YEAR-SLIDE 2</a:t>
            </a:r>
          </a:p>
          <a:p>
            <a:pPr marL="0" indent="0">
              <a:buNone/>
            </a:pPr>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53817793"/>
              </p:ext>
            </p:extLst>
          </p:nvPr>
        </p:nvGraphicFramePr>
        <p:xfrm>
          <a:off x="-6215" y="1219199"/>
          <a:ext cx="8921614" cy="6572534"/>
        </p:xfrm>
        <a:graphic>
          <a:graphicData uri="http://schemas.openxmlformats.org/drawingml/2006/table">
            <a:tbl>
              <a:tblPr firstRow="1" bandRow="1">
                <a:tableStyleId>{5C22544A-7EE6-4342-B048-85BDC9FD1C3A}</a:tableStyleId>
              </a:tblPr>
              <a:tblGrid>
                <a:gridCol w="789524"/>
                <a:gridCol w="2605427"/>
                <a:gridCol w="1111771"/>
                <a:gridCol w="591344"/>
                <a:gridCol w="1274516"/>
                <a:gridCol w="1274516"/>
                <a:gridCol w="1274516"/>
              </a:tblGrid>
              <a:tr h="990601">
                <a:tc>
                  <a:txBody>
                    <a:bodyPr/>
                    <a:lstStyle/>
                    <a:p>
                      <a:r>
                        <a:rPr lang="en-US" sz="1400" dirty="0" smtClean="0"/>
                        <a:t>SR NO</a:t>
                      </a:r>
                      <a:endParaRPr lang="en-US" sz="1400" dirty="0"/>
                    </a:p>
                  </a:txBody>
                  <a:tcPr/>
                </a:tc>
                <a:tc>
                  <a:txBody>
                    <a:bodyPr/>
                    <a:lstStyle/>
                    <a:p>
                      <a:r>
                        <a:rPr lang="en-US" sz="1400" dirty="0" smtClean="0"/>
                        <a:t>NATURE OF DOCUMENTS</a:t>
                      </a:r>
                      <a:endParaRPr lang="en-US" sz="1400" dirty="0"/>
                    </a:p>
                  </a:txBody>
                  <a:tcPr/>
                </a:tc>
                <a:tc>
                  <a:txBody>
                    <a:bodyPr/>
                    <a:lstStyle/>
                    <a:p>
                      <a:r>
                        <a:rPr lang="en-US" sz="1400" dirty="0" smtClean="0"/>
                        <a:t>SR NO</a:t>
                      </a:r>
                    </a:p>
                    <a:p>
                      <a:endParaRPr lang="en-US" sz="1400" dirty="0" smtClean="0"/>
                    </a:p>
                    <a:p>
                      <a:r>
                        <a:rPr lang="en-US" sz="1400" dirty="0" smtClean="0"/>
                        <a:t>FROM</a:t>
                      </a:r>
                      <a:endParaRPr lang="en-US" sz="1400" dirty="0"/>
                    </a:p>
                  </a:txBody>
                  <a:tcPr/>
                </a:tc>
                <a:tc>
                  <a:txBody>
                    <a:bodyPr/>
                    <a:lstStyle/>
                    <a:p>
                      <a:r>
                        <a:rPr lang="en-US" sz="1400" dirty="0" smtClean="0"/>
                        <a:t>SR NO</a:t>
                      </a:r>
                    </a:p>
                    <a:p>
                      <a:endParaRPr lang="en-US" sz="1400" dirty="0" smtClean="0"/>
                    </a:p>
                    <a:p>
                      <a:r>
                        <a:rPr lang="en-US" sz="1400" dirty="0" smtClean="0"/>
                        <a:t>TO</a:t>
                      </a:r>
                      <a:endParaRPr lang="en-US" sz="1400" dirty="0"/>
                    </a:p>
                  </a:txBody>
                  <a:tcPr/>
                </a:tc>
                <a:tc>
                  <a:txBody>
                    <a:bodyPr/>
                    <a:lstStyle/>
                    <a:p>
                      <a:r>
                        <a:rPr lang="en-US" sz="1400" dirty="0" smtClean="0"/>
                        <a:t>TOTAL </a:t>
                      </a:r>
                    </a:p>
                    <a:p>
                      <a:endParaRPr lang="en-US" sz="1400" dirty="0" smtClean="0"/>
                    </a:p>
                    <a:p>
                      <a:r>
                        <a:rPr lang="en-US" sz="1400" dirty="0" smtClean="0"/>
                        <a:t>NUMBER</a:t>
                      </a:r>
                      <a:endParaRPr lang="en-US" sz="1400" dirty="0"/>
                    </a:p>
                  </a:txBody>
                  <a:tcPr/>
                </a:tc>
                <a:tc>
                  <a:txBody>
                    <a:bodyPr/>
                    <a:lstStyle/>
                    <a:p>
                      <a:r>
                        <a:rPr lang="en-US" sz="1400" dirty="0" smtClean="0"/>
                        <a:t>CANCELLED</a:t>
                      </a:r>
                      <a:endParaRPr lang="en-US" sz="1400" dirty="0"/>
                    </a:p>
                  </a:txBody>
                  <a:tcPr/>
                </a:tc>
                <a:tc>
                  <a:txBody>
                    <a:bodyPr/>
                    <a:lstStyle/>
                    <a:p>
                      <a:r>
                        <a:rPr lang="en-US" sz="1400" dirty="0" smtClean="0"/>
                        <a:t>NET ISSUED</a:t>
                      </a:r>
                      <a:endParaRPr lang="en-US" sz="1400" dirty="0"/>
                    </a:p>
                  </a:txBody>
                  <a:tcPr/>
                </a:tc>
              </a:tr>
              <a:tr h="461294">
                <a:tc>
                  <a:txBody>
                    <a:bodyPr/>
                    <a:lstStyle/>
                    <a:p>
                      <a:r>
                        <a:rPr lang="en-US" dirty="0" smtClean="0"/>
                        <a:t>7</a:t>
                      </a:r>
                      <a:endParaRPr lang="en-US" dirty="0"/>
                    </a:p>
                  </a:txBody>
                  <a:tcPr/>
                </a:tc>
                <a:tc>
                  <a:txBody>
                    <a:bodyPr/>
                    <a:lstStyle/>
                    <a:p>
                      <a:r>
                        <a:rPr lang="en-US" dirty="0" smtClean="0"/>
                        <a:t>PAYMENT VOUCHER</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461294">
                <a:tc>
                  <a:txBody>
                    <a:bodyPr/>
                    <a:lstStyle/>
                    <a:p>
                      <a:r>
                        <a:rPr lang="en-US" dirty="0" smtClean="0"/>
                        <a:t>8</a:t>
                      </a:r>
                      <a:endParaRPr lang="en-US" dirty="0"/>
                    </a:p>
                  </a:txBody>
                  <a:tcPr/>
                </a:tc>
                <a:tc>
                  <a:txBody>
                    <a:bodyPr/>
                    <a:lstStyle/>
                    <a:p>
                      <a:r>
                        <a:rPr lang="en-US" dirty="0" smtClean="0"/>
                        <a:t>REFUND VOUCHER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807265">
                <a:tc>
                  <a:txBody>
                    <a:bodyPr/>
                    <a:lstStyle/>
                    <a:p>
                      <a:r>
                        <a:rPr lang="en-US" dirty="0" smtClean="0"/>
                        <a:t>9</a:t>
                      </a:r>
                      <a:endParaRPr lang="en-US" dirty="0"/>
                    </a:p>
                  </a:txBody>
                  <a:tcPr/>
                </a:tc>
                <a:tc>
                  <a:txBody>
                    <a:bodyPr/>
                    <a:lstStyle/>
                    <a:p>
                      <a:r>
                        <a:rPr lang="en-US" dirty="0" smtClean="0"/>
                        <a:t>DELIVERY CHALLAN FOR JOB WORK</a:t>
                      </a:r>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574619">
                <a:tc>
                  <a:txBody>
                    <a:bodyPr/>
                    <a:lstStyle/>
                    <a:p>
                      <a:r>
                        <a:rPr lang="en-US" dirty="0" smtClean="0"/>
                        <a:t>10</a:t>
                      </a:r>
                      <a:endParaRPr lang="en-US" dirty="0"/>
                    </a:p>
                  </a:txBody>
                  <a:tcPr/>
                </a:tc>
                <a:tc>
                  <a:txBody>
                    <a:bodyPr/>
                    <a:lstStyle/>
                    <a:p>
                      <a:r>
                        <a:rPr lang="en-US" dirty="0" smtClean="0"/>
                        <a:t>DELIVERY CHALLAN FOR SUPPLY ON APPROVAL</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r h="574619">
                <a:tc>
                  <a:txBody>
                    <a:bodyPr/>
                    <a:lstStyle/>
                    <a:p>
                      <a:r>
                        <a:rPr lang="en-US" dirty="0" smtClean="0"/>
                        <a:t>11</a:t>
                      </a:r>
                      <a:endParaRPr lang="en-US" dirty="0"/>
                    </a:p>
                  </a:txBody>
                  <a:tcPr/>
                </a:tc>
                <a:tc>
                  <a:txBody>
                    <a:bodyPr/>
                    <a:lstStyle/>
                    <a:p>
                      <a:r>
                        <a:rPr lang="en-US" dirty="0" smtClean="0"/>
                        <a:t>DELIVERY CHALLAN FOR LIQUID GAS</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r h="574619">
                <a:tc>
                  <a:txBody>
                    <a:bodyPr/>
                    <a:lstStyle/>
                    <a:p>
                      <a:r>
                        <a:rPr lang="en-US" dirty="0" smtClean="0"/>
                        <a:t>12</a:t>
                      </a:r>
                      <a:endParaRPr lang="en-US" dirty="0"/>
                    </a:p>
                  </a:txBody>
                  <a:tcPr/>
                </a:tc>
                <a:tc>
                  <a:txBody>
                    <a:bodyPr/>
                    <a:lstStyle/>
                    <a:p>
                      <a:r>
                        <a:rPr lang="en-US" dirty="0" smtClean="0"/>
                        <a:t>DELIVERY CHALLAN IN CASES OTHER THAN BY WAY OF SUPPLY(EX AT SR</a:t>
                      </a:r>
                      <a:r>
                        <a:rPr lang="en-US" baseline="0" dirty="0" smtClean="0"/>
                        <a:t> NO 9 TO 11)</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009152914"/>
      </p:ext>
    </p:extLst>
  </p:cSld>
  <p:clrMapOvr>
    <a:masterClrMapping/>
  </p:clrMapOvr>
  <p:transition xmlns:p14="http://schemas.microsoft.com/office/powerpoint/2010/mai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fontScale="90000"/>
          </a:bodyPr>
          <a:lstStyle/>
          <a:p>
            <a:r>
              <a:rPr lang="en-US" dirty="0" smtClean="0"/>
              <a:t>Accounts and records- preparation for </a:t>
            </a:r>
            <a:r>
              <a:rPr lang="en-US" dirty="0" err="1" smtClean="0"/>
              <a:t>gst</a:t>
            </a:r>
            <a:r>
              <a:rPr lang="en-US" dirty="0" smtClean="0"/>
              <a:t> audit</a:t>
            </a:r>
            <a:endParaRPr lang="en-US" dirty="0"/>
          </a:p>
        </p:txBody>
      </p:sp>
      <p:sp>
        <p:nvSpPr>
          <p:cNvPr id="3" name="Content Placeholder 2"/>
          <p:cNvSpPr>
            <a:spLocks noGrp="1"/>
          </p:cNvSpPr>
          <p:nvPr>
            <p:ph sz="quarter" idx="1"/>
          </p:nvPr>
        </p:nvSpPr>
        <p:spPr>
          <a:xfrm>
            <a:off x="228600" y="838200"/>
            <a:ext cx="8077200" cy="5867400"/>
          </a:xfrm>
        </p:spPr>
        <p:txBody>
          <a:bodyPr>
            <a:normAutofit lnSpcReduction="10000"/>
          </a:bodyPr>
          <a:lstStyle/>
          <a:p>
            <a:r>
              <a:rPr lang="en-US" dirty="0" smtClean="0"/>
              <a:t>                               </a:t>
            </a:r>
            <a:r>
              <a:rPr lang="en-US" dirty="0" smtClean="0">
                <a:solidFill>
                  <a:srgbClr val="FF0000"/>
                </a:solidFill>
              </a:rPr>
              <a:t>GENEERAL CHECK LIST slide 5</a:t>
            </a:r>
            <a:endParaRPr lang="en-US" dirty="0" smtClean="0"/>
          </a:p>
          <a:p>
            <a:endParaRPr lang="en-US" dirty="0" smtClean="0"/>
          </a:p>
          <a:p>
            <a:r>
              <a:rPr lang="en-US" dirty="0" smtClean="0"/>
              <a:t>HSN code of products as well as Accounting code of all services ,Change in HSN code as per turnover 2 digit or 4 digit </a:t>
            </a:r>
          </a:p>
          <a:p>
            <a:endParaRPr lang="en-US" dirty="0"/>
          </a:p>
          <a:p>
            <a:r>
              <a:rPr lang="en-US" dirty="0" smtClean="0"/>
              <a:t>Classification of Rate of Tax as per CGST,SGST OR IGST) of products or services wherein registered person deals</a:t>
            </a:r>
          </a:p>
          <a:p>
            <a:endParaRPr lang="en-US" dirty="0"/>
          </a:p>
          <a:p>
            <a:r>
              <a:rPr lang="en-US" dirty="0" smtClean="0"/>
              <a:t>Transaction Value , Inclusion and exclusion</a:t>
            </a:r>
          </a:p>
          <a:p>
            <a:endParaRPr lang="en-US" dirty="0"/>
          </a:p>
          <a:p>
            <a:r>
              <a:rPr lang="en-US" dirty="0" smtClean="0"/>
              <a:t>Exempted sales-compliance of the condition therein</a:t>
            </a:r>
          </a:p>
          <a:p>
            <a:endParaRPr lang="en-US" dirty="0"/>
          </a:p>
          <a:p>
            <a:r>
              <a:rPr lang="en-US" dirty="0" smtClean="0"/>
              <a:t>LUT-Validity of </a:t>
            </a:r>
            <a:r>
              <a:rPr lang="en-US" dirty="0" err="1" smtClean="0"/>
              <a:t>Lut</a:t>
            </a:r>
            <a:r>
              <a:rPr lang="en-US" dirty="0" smtClean="0"/>
              <a:t> –copy of same shall be obtained</a:t>
            </a:r>
          </a:p>
          <a:p>
            <a:endParaRPr lang="en-US" dirty="0" smtClean="0"/>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920376661"/>
      </p:ext>
    </p:extLst>
  </p:cSld>
  <p:clrMapOvr>
    <a:masterClrMapping/>
  </p:clrMapOvr>
  <p:transition xmlns:p14="http://schemas.microsoft.com/office/powerpoint/2010/main">
    <p:wedg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411162"/>
          </a:xfrm>
        </p:spPr>
        <p:txBody>
          <a:bodyPr>
            <a:normAutofit fontScale="90000"/>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838200"/>
            <a:ext cx="8382000" cy="5635752"/>
          </a:xfrm>
        </p:spPr>
        <p:txBody>
          <a:bodyPr>
            <a:normAutofit lnSpcReduction="10000"/>
          </a:bodyPr>
          <a:lstStyle/>
          <a:p>
            <a:pPr algn="ctr"/>
            <a:r>
              <a:rPr lang="en-US" u="sng" dirty="0" smtClean="0"/>
              <a:t>GSTR 2-INWARD SUPPLIES</a:t>
            </a:r>
          </a:p>
          <a:p>
            <a:r>
              <a:rPr lang="en-US" dirty="0" smtClean="0"/>
              <a:t>1.INWARD SUPPLY ON WHICH TAX IS TO PAID ON REVERESE CHARGE FROM AN UNREGISTERED PERSON</a:t>
            </a:r>
          </a:p>
          <a:p>
            <a:r>
              <a:rPr lang="en-US" dirty="0" smtClean="0">
                <a:solidFill>
                  <a:srgbClr val="FF0000"/>
                </a:solidFill>
              </a:rPr>
              <a:t>2.IMPORT OF SERVICE</a:t>
            </a:r>
          </a:p>
          <a:p>
            <a:r>
              <a:rPr lang="en-US" dirty="0" smtClean="0"/>
              <a:t>3.INPUTS/CAPITAL GOODS RECEIVED FROM OVERSEAS OR FROM SEZ UNITS ON A BILL OF ENTRY</a:t>
            </a:r>
          </a:p>
          <a:p>
            <a:r>
              <a:rPr lang="en-US" dirty="0" smtClean="0">
                <a:solidFill>
                  <a:srgbClr val="3366FF"/>
                </a:solidFill>
              </a:rPr>
              <a:t>4.SUPPLIES RECEIVED FROM COMPOSITION TAXABLE PERSON AND OTHER EXEMPT/NIL RATED/GST SUPPLIES RECEIVED</a:t>
            </a:r>
          </a:p>
          <a:p>
            <a:r>
              <a:rPr lang="en-US" dirty="0" smtClean="0"/>
              <a:t>5.ISD CREDIT RECEIVED</a:t>
            </a:r>
          </a:p>
          <a:p>
            <a:r>
              <a:rPr lang="en-US" dirty="0" smtClean="0">
                <a:solidFill>
                  <a:srgbClr val="008000"/>
                </a:solidFill>
              </a:rPr>
              <a:t>6.CONSOLIDATED STATEMENT OF ADVANCES PAID/ADVANCE ADJUSTED ON ACOUNT OF RECIPET OF SUPPLY</a:t>
            </a:r>
            <a:endParaRPr lang="en-US" dirty="0">
              <a:solidFill>
                <a:srgbClr val="008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979775090"/>
      </p:ext>
    </p:extLst>
  </p:cSld>
  <p:clrMapOvr>
    <a:masterClrMapping/>
  </p:clrMapOvr>
  <p:transition xmlns:p14="http://schemas.microsoft.com/office/powerpoint/2010/main">
    <p:wedg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411162"/>
          </a:xfrm>
        </p:spPr>
        <p:txBody>
          <a:bodyPr>
            <a:normAutofit fontScale="90000"/>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838200"/>
            <a:ext cx="8382000" cy="5635752"/>
          </a:xfrm>
        </p:spPr>
        <p:txBody>
          <a:bodyPr>
            <a:normAutofit/>
          </a:bodyPr>
          <a:lstStyle/>
          <a:p>
            <a:pPr algn="ctr"/>
            <a:r>
              <a:rPr lang="en-US" u="sng" dirty="0" smtClean="0"/>
              <a:t>GSTR 2- TABEL 4 INWARD SUPPLIES ON WHICH TAX IS TO BE PAID ON REVERSE CHARGE</a:t>
            </a:r>
          </a:p>
          <a:p>
            <a:pPr algn="ctr"/>
            <a:endParaRPr lang="en-US" u="sng" dirty="0" smtClean="0"/>
          </a:p>
          <a:p>
            <a:pPr algn="ctr"/>
            <a:r>
              <a:rPr lang="en-US" dirty="0" smtClean="0"/>
              <a:t>4B-INWARD SUPPLY FROM AN UNREGISTERED</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09771401"/>
              </p:ext>
            </p:extLst>
          </p:nvPr>
        </p:nvGraphicFramePr>
        <p:xfrm>
          <a:off x="228600" y="2788921"/>
          <a:ext cx="8305804" cy="4069079"/>
        </p:xfrm>
        <a:graphic>
          <a:graphicData uri="http://schemas.openxmlformats.org/drawingml/2006/table">
            <a:tbl>
              <a:tblPr firstRow="1" bandRow="1">
                <a:tableStyleId>{5C22544A-7EE6-4342-B048-85BDC9FD1C3A}</a:tableStyleId>
              </a:tblPr>
              <a:tblGrid>
                <a:gridCol w="638908"/>
                <a:gridCol w="638908"/>
                <a:gridCol w="638908"/>
                <a:gridCol w="638908"/>
                <a:gridCol w="638908"/>
                <a:gridCol w="638908"/>
                <a:gridCol w="638908"/>
                <a:gridCol w="638908"/>
                <a:gridCol w="638908"/>
                <a:gridCol w="638908"/>
                <a:gridCol w="638908"/>
                <a:gridCol w="638908"/>
                <a:gridCol w="638908"/>
              </a:tblGrid>
              <a:tr h="685800">
                <a:tc>
                  <a:txBody>
                    <a:bodyPr/>
                    <a:lstStyle/>
                    <a:p>
                      <a:endParaRPr lang="en-US" dirty="0"/>
                    </a:p>
                  </a:txBody>
                  <a:tcPr/>
                </a:tc>
                <a:tc>
                  <a:txBody>
                    <a:bodyPr/>
                    <a:lstStyle/>
                    <a:p>
                      <a:endParaRPr lang="en-US" dirty="0"/>
                    </a:p>
                  </a:txBody>
                  <a:tcPr/>
                </a:tc>
                <a:tc>
                  <a:txBody>
                    <a:bodyPr/>
                    <a:lstStyle/>
                    <a:p>
                      <a:endParaRPr lang="en-US" dirty="0"/>
                    </a:p>
                  </a:txBody>
                  <a:tcPr/>
                </a:tc>
                <a:tc gridSpan="5">
                  <a:txBody>
                    <a:bodyPr/>
                    <a:lstStyle/>
                    <a:p>
                      <a:r>
                        <a:rPr lang="en-US" dirty="0" smtClean="0"/>
                        <a:t>AMOUNT OF TAX</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r>
                        <a:rPr lang="en-US" dirty="0" smtClean="0"/>
                        <a:t>AMOUNT OF ITC</a:t>
                      </a:r>
                      <a:r>
                        <a:rPr lang="en-US" baseline="0" dirty="0" smtClean="0"/>
                        <a:t> AVAILABLE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85800">
                <a:tc>
                  <a:txBody>
                    <a:bodyPr/>
                    <a:lstStyle/>
                    <a:p>
                      <a:r>
                        <a:rPr lang="en-US" dirty="0" smtClean="0"/>
                        <a:t>SR NO</a:t>
                      </a:r>
                      <a:endParaRPr lang="en-US" dirty="0"/>
                    </a:p>
                  </a:txBody>
                  <a:tcPr/>
                </a:tc>
                <a:tc>
                  <a:txBody>
                    <a:bodyPr/>
                    <a:lstStyle/>
                    <a:p>
                      <a:r>
                        <a:rPr lang="en-US" dirty="0" smtClean="0"/>
                        <a:t>TAX RATE</a:t>
                      </a:r>
                      <a:endParaRPr lang="en-US" dirty="0"/>
                    </a:p>
                  </a:txBody>
                  <a:tcPr/>
                </a:tc>
                <a:tc>
                  <a:txBody>
                    <a:bodyPr/>
                    <a:lstStyle/>
                    <a:p>
                      <a:r>
                        <a:rPr lang="en-US" dirty="0" smtClean="0"/>
                        <a:t>TAXABLE</a:t>
                      </a:r>
                      <a:r>
                        <a:rPr lang="en-US" baseline="0" dirty="0" smtClean="0"/>
                        <a:t> VALUE</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764626967"/>
      </p:ext>
    </p:extLst>
  </p:cSld>
  <p:clrMapOvr>
    <a:masterClrMapping/>
  </p:clrMapOvr>
  <p:transition xmlns:p14="http://schemas.microsoft.com/office/powerpoint/2010/main">
    <p:wedg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411162"/>
          </a:xfrm>
        </p:spPr>
        <p:txBody>
          <a:bodyPr>
            <a:normAutofit fontScale="90000"/>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838200"/>
            <a:ext cx="8382000" cy="5635752"/>
          </a:xfrm>
        </p:spPr>
        <p:txBody>
          <a:bodyPr>
            <a:normAutofit/>
          </a:bodyPr>
          <a:lstStyle/>
          <a:p>
            <a:pPr algn="ctr"/>
            <a:r>
              <a:rPr lang="en-US" u="sng" dirty="0" smtClean="0"/>
              <a:t>GSTR 2- TABEL 4 INWARD SUPPLIES ON WHICH TAX IS TO BE PAID ON REVERSE CHARGE</a:t>
            </a:r>
          </a:p>
          <a:p>
            <a:pPr algn="ctr"/>
            <a:endParaRPr lang="en-US" u="sng" dirty="0" smtClean="0"/>
          </a:p>
          <a:p>
            <a:pPr algn="ctr"/>
            <a:r>
              <a:rPr lang="en-US" dirty="0" smtClean="0"/>
              <a:t>4C-IMPORT OF SERVICE</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20902336"/>
              </p:ext>
            </p:extLst>
          </p:nvPr>
        </p:nvGraphicFramePr>
        <p:xfrm>
          <a:off x="228600" y="2788921"/>
          <a:ext cx="8305804" cy="4069079"/>
        </p:xfrm>
        <a:graphic>
          <a:graphicData uri="http://schemas.openxmlformats.org/drawingml/2006/table">
            <a:tbl>
              <a:tblPr firstRow="1" bandRow="1">
                <a:tableStyleId>{5C22544A-7EE6-4342-B048-85BDC9FD1C3A}</a:tableStyleId>
              </a:tblPr>
              <a:tblGrid>
                <a:gridCol w="638908"/>
                <a:gridCol w="638908"/>
                <a:gridCol w="638908"/>
                <a:gridCol w="638908"/>
                <a:gridCol w="638908"/>
                <a:gridCol w="638908"/>
                <a:gridCol w="638908"/>
                <a:gridCol w="638908"/>
                <a:gridCol w="638908"/>
                <a:gridCol w="638908"/>
                <a:gridCol w="638908"/>
                <a:gridCol w="638908"/>
                <a:gridCol w="638908"/>
              </a:tblGrid>
              <a:tr h="685800">
                <a:tc>
                  <a:txBody>
                    <a:bodyPr/>
                    <a:lstStyle/>
                    <a:p>
                      <a:endParaRPr lang="en-US" dirty="0"/>
                    </a:p>
                  </a:txBody>
                  <a:tcPr/>
                </a:tc>
                <a:tc>
                  <a:txBody>
                    <a:bodyPr/>
                    <a:lstStyle/>
                    <a:p>
                      <a:endParaRPr lang="en-US" dirty="0"/>
                    </a:p>
                  </a:txBody>
                  <a:tcPr/>
                </a:tc>
                <a:tc>
                  <a:txBody>
                    <a:bodyPr/>
                    <a:lstStyle/>
                    <a:p>
                      <a:endParaRPr lang="en-US" dirty="0"/>
                    </a:p>
                  </a:txBody>
                  <a:tcPr/>
                </a:tc>
                <a:tc gridSpan="5">
                  <a:txBody>
                    <a:bodyPr/>
                    <a:lstStyle/>
                    <a:p>
                      <a:r>
                        <a:rPr lang="en-US" dirty="0" smtClean="0"/>
                        <a:t>AMOUNT OF TAX</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r>
                        <a:rPr lang="en-US" dirty="0" smtClean="0"/>
                        <a:t>AMOUNT OF ITC</a:t>
                      </a:r>
                      <a:r>
                        <a:rPr lang="en-US" baseline="0" dirty="0" smtClean="0"/>
                        <a:t> AVAILABLE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85800">
                <a:tc>
                  <a:txBody>
                    <a:bodyPr/>
                    <a:lstStyle/>
                    <a:p>
                      <a:r>
                        <a:rPr lang="en-US" dirty="0" smtClean="0"/>
                        <a:t>SR NO</a:t>
                      </a:r>
                      <a:endParaRPr lang="en-US" dirty="0"/>
                    </a:p>
                  </a:txBody>
                  <a:tcPr/>
                </a:tc>
                <a:tc>
                  <a:txBody>
                    <a:bodyPr/>
                    <a:lstStyle/>
                    <a:p>
                      <a:r>
                        <a:rPr lang="en-US" dirty="0" smtClean="0"/>
                        <a:t>TAX RATE</a:t>
                      </a:r>
                      <a:endParaRPr lang="en-US" dirty="0"/>
                    </a:p>
                  </a:txBody>
                  <a:tcPr/>
                </a:tc>
                <a:tc>
                  <a:txBody>
                    <a:bodyPr/>
                    <a:lstStyle/>
                    <a:p>
                      <a:r>
                        <a:rPr lang="en-US" dirty="0" smtClean="0"/>
                        <a:t>TAXABLE</a:t>
                      </a:r>
                      <a:r>
                        <a:rPr lang="en-US" baseline="0" dirty="0" smtClean="0"/>
                        <a:t> VALUE</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701129753"/>
      </p:ext>
    </p:extLst>
  </p:cSld>
  <p:clrMapOvr>
    <a:masterClrMapping/>
  </p:clrMapOvr>
  <p:transition xmlns:p14="http://schemas.microsoft.com/office/powerpoint/2010/main">
    <p:wedg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a:bodyPr>
          <a:lstStyle/>
          <a:p>
            <a:pPr algn="ctr"/>
            <a:r>
              <a:rPr lang="en-US" u="sng" dirty="0" smtClean="0"/>
              <a:t>GSTR 2- TABEL 5 INPUTS/CAPITAL GOODS RECEIVED FROM OVERSEAS OR FROM SEZ UNITS ON A BILL OF ENTRY</a:t>
            </a:r>
          </a:p>
          <a:p>
            <a:pPr algn="ctr"/>
            <a:endParaRPr lang="en-US" u="sng" dirty="0" smtClean="0"/>
          </a:p>
          <a:p>
            <a:pPr algn="ctr"/>
            <a:r>
              <a:rPr lang="en-US" dirty="0" smtClean="0"/>
              <a:t>5A-IMPORT –OVERSEAS –SHALL BE PREPARED ON BILL OF ENTRY WISE</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11932009"/>
              </p:ext>
            </p:extLst>
          </p:nvPr>
        </p:nvGraphicFramePr>
        <p:xfrm>
          <a:off x="228600" y="3246121"/>
          <a:ext cx="8458195" cy="3611879"/>
        </p:xfrm>
        <a:graphic>
          <a:graphicData uri="http://schemas.openxmlformats.org/drawingml/2006/table">
            <a:tbl>
              <a:tblPr firstRow="1" bandRow="1">
                <a:tableStyleId>{5C22544A-7EE6-4342-B048-85BDC9FD1C3A}</a:tableStyleId>
              </a:tblPr>
              <a:tblGrid>
                <a:gridCol w="264318"/>
                <a:gridCol w="969169"/>
                <a:gridCol w="969169"/>
                <a:gridCol w="969169"/>
                <a:gridCol w="969169"/>
                <a:gridCol w="616743"/>
                <a:gridCol w="616743"/>
                <a:gridCol w="616743"/>
                <a:gridCol w="616743"/>
                <a:gridCol w="616743"/>
                <a:gridCol w="616743"/>
                <a:gridCol w="616743"/>
              </a:tblGrid>
              <a:tr h="685800">
                <a:tc>
                  <a:txBody>
                    <a:bodyPr/>
                    <a:lstStyle/>
                    <a:p>
                      <a:endParaRPr lang="en-US" dirty="0"/>
                    </a:p>
                  </a:txBody>
                  <a:tcPr/>
                </a:tc>
                <a:tc gridSpan="3">
                  <a:txBody>
                    <a:bodyPr/>
                    <a:lstStyle/>
                    <a:p>
                      <a:r>
                        <a:rPr lang="en-US" dirty="0" smtClean="0"/>
                        <a:t>DETAILS</a:t>
                      </a:r>
                      <a:r>
                        <a:rPr lang="en-US" baseline="0" dirty="0" smtClean="0"/>
                        <a:t> OF BILL OF ENTRY</a:t>
                      </a:r>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tc>
                <a:tc>
                  <a:txBody>
                    <a:bodyPr/>
                    <a:lstStyle/>
                    <a:p>
                      <a:endParaRPr lang="en-US" dirty="0"/>
                    </a:p>
                  </a:txBody>
                  <a:tcPr/>
                </a:tc>
                <a:tc gridSpan="3">
                  <a:txBody>
                    <a:bodyPr/>
                    <a:lstStyle/>
                    <a:p>
                      <a:r>
                        <a:rPr lang="en-US" dirty="0" smtClean="0"/>
                        <a:t>AMOUNT OF TAX</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AMOUNT OF ITC</a:t>
                      </a:r>
                      <a:r>
                        <a:rPr lang="en-US" baseline="0" dirty="0" smtClean="0"/>
                        <a:t> AVAILABLE</a:t>
                      </a:r>
                      <a:endParaRPr lang="en-US" dirty="0"/>
                    </a:p>
                  </a:txBody>
                  <a:tcPr/>
                </a:tc>
                <a:tc hMerge="1">
                  <a:txBody>
                    <a:bodyPr/>
                    <a:lstStyle/>
                    <a:p>
                      <a:endParaRPr lang="en-US" dirty="0"/>
                    </a:p>
                  </a:txBody>
                  <a:tcPr/>
                </a:tc>
                <a:tc hMerge="1">
                  <a:txBody>
                    <a:bodyPr/>
                    <a:lstStyle/>
                    <a:p>
                      <a:endParaRPr lang="en-US" dirty="0"/>
                    </a:p>
                  </a:txBody>
                  <a:tcPr/>
                </a:tc>
              </a:tr>
              <a:tr h="685800">
                <a:tc>
                  <a:txBody>
                    <a:bodyPr/>
                    <a:lstStyle/>
                    <a:p>
                      <a:r>
                        <a:rPr lang="en-US" dirty="0" smtClean="0"/>
                        <a:t>SR NO</a:t>
                      </a:r>
                      <a:endParaRPr lang="en-US" dirty="0"/>
                    </a:p>
                  </a:txBody>
                  <a:tcPr/>
                </a:tc>
                <a:tc>
                  <a:txBody>
                    <a:bodyPr/>
                    <a:lstStyle/>
                    <a:p>
                      <a:r>
                        <a:rPr lang="en-US" dirty="0" smtClean="0"/>
                        <a:t>NO</a:t>
                      </a:r>
                    </a:p>
                    <a:p>
                      <a:r>
                        <a:rPr lang="en-US" dirty="0" smtClean="0">
                          <a:solidFill>
                            <a:srgbClr val="0000FF"/>
                          </a:solidFill>
                        </a:rPr>
                        <a:t>(PORT CODE + NO OF BE=13 DIGIT)</a:t>
                      </a:r>
                      <a:endParaRPr lang="en-US" dirty="0">
                        <a:solidFill>
                          <a:srgbClr val="0000FF"/>
                        </a:solidFill>
                      </a:endParaRPr>
                    </a:p>
                  </a:txBody>
                  <a:tcPr/>
                </a:tc>
                <a:tc>
                  <a:txBody>
                    <a:bodyPr/>
                    <a:lstStyle/>
                    <a:p>
                      <a:r>
                        <a:rPr lang="en-US" dirty="0" smtClean="0"/>
                        <a:t>DATE</a:t>
                      </a:r>
                      <a:endParaRPr lang="en-US" dirty="0"/>
                    </a:p>
                  </a:txBody>
                  <a:tcPr/>
                </a:tc>
                <a:tc>
                  <a:txBody>
                    <a:bodyPr/>
                    <a:lstStyle/>
                    <a:p>
                      <a:r>
                        <a:rPr lang="en-US" dirty="0" smtClean="0"/>
                        <a:t>VALUE</a:t>
                      </a:r>
                    </a:p>
                    <a:p>
                      <a:r>
                        <a:rPr lang="en-US" dirty="0" smtClean="0">
                          <a:solidFill>
                            <a:srgbClr val="0000FF"/>
                          </a:solidFill>
                        </a:rPr>
                        <a:t>(ASSESSABLE VALUE)</a:t>
                      </a:r>
                      <a:endParaRPr lang="en-US" dirty="0">
                        <a:solidFill>
                          <a:srgbClr val="0000FF"/>
                        </a:solidFill>
                      </a:endParaRPr>
                    </a:p>
                  </a:txBody>
                  <a:tcPr/>
                </a:tc>
                <a:tc>
                  <a:txBody>
                    <a:bodyPr/>
                    <a:lstStyle/>
                    <a:p>
                      <a:r>
                        <a:rPr lang="en-US" dirty="0" smtClean="0"/>
                        <a:t>TAX RATE</a:t>
                      </a:r>
                      <a:endParaRPr lang="en-US" dirty="0"/>
                    </a:p>
                  </a:txBody>
                  <a:tcPr/>
                </a:tc>
                <a:tc>
                  <a:txBody>
                    <a:bodyPr/>
                    <a:lstStyle/>
                    <a:p>
                      <a:r>
                        <a:rPr lang="en-US" dirty="0" smtClean="0"/>
                        <a:t>TAXABLE</a:t>
                      </a:r>
                      <a:r>
                        <a:rPr lang="en-US" baseline="0" dirty="0" smtClean="0"/>
                        <a:t> VALUE</a:t>
                      </a:r>
                      <a:endParaRPr lang="en-US" dirty="0"/>
                    </a:p>
                  </a:txBody>
                  <a:tcPr/>
                </a:tc>
                <a:tc>
                  <a:txBody>
                    <a:bodyPr/>
                    <a:lstStyle/>
                    <a:p>
                      <a:r>
                        <a:rPr lang="en-US" dirty="0" smtClean="0"/>
                        <a:t>IGST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c>
                  <a:txBody>
                    <a:bodyPr/>
                    <a:lstStyle/>
                    <a:p>
                      <a:r>
                        <a:rPr lang="en-US" dirty="0" smtClean="0"/>
                        <a:t>IGST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166048536"/>
      </p:ext>
    </p:extLst>
  </p:cSld>
  <p:clrMapOvr>
    <a:masterClrMapping/>
  </p:clrMapOvr>
  <p:transition xmlns:p14="http://schemas.microsoft.com/office/powerpoint/2010/main">
    <p:wedg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a:bodyPr>
          <a:lstStyle/>
          <a:p>
            <a:pPr algn="ctr"/>
            <a:r>
              <a:rPr lang="en-US" u="sng" dirty="0" smtClean="0"/>
              <a:t>GSTR 2- TABEL 5 INPUTS/CAPITAL GOODS RECEIVED FROM OVERSEAS OR FROM SEZ UNITS ON A BILL OF ENTRY</a:t>
            </a:r>
          </a:p>
          <a:p>
            <a:pPr algn="ctr"/>
            <a:endParaRPr lang="en-US" u="sng" dirty="0" smtClean="0"/>
          </a:p>
          <a:p>
            <a:pPr algn="ctr"/>
            <a:r>
              <a:rPr lang="en-US" dirty="0" smtClean="0"/>
              <a:t>5B-RECEIVED FROM SEZ –SHALL BE PREPARED AS FOLLOWS</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24217433"/>
              </p:ext>
            </p:extLst>
          </p:nvPr>
        </p:nvGraphicFramePr>
        <p:xfrm>
          <a:off x="228600" y="3246121"/>
          <a:ext cx="8458195" cy="3611879"/>
        </p:xfrm>
        <a:graphic>
          <a:graphicData uri="http://schemas.openxmlformats.org/drawingml/2006/table">
            <a:tbl>
              <a:tblPr firstRow="1" bandRow="1">
                <a:tableStyleId>{5C22544A-7EE6-4342-B048-85BDC9FD1C3A}</a:tableStyleId>
              </a:tblPr>
              <a:tblGrid>
                <a:gridCol w="264318"/>
                <a:gridCol w="969169"/>
                <a:gridCol w="969169"/>
                <a:gridCol w="969169"/>
                <a:gridCol w="969169"/>
                <a:gridCol w="616743"/>
                <a:gridCol w="616743"/>
                <a:gridCol w="616743"/>
                <a:gridCol w="616743"/>
                <a:gridCol w="616743"/>
                <a:gridCol w="616743"/>
                <a:gridCol w="616743"/>
              </a:tblGrid>
              <a:tr h="685800">
                <a:tc>
                  <a:txBody>
                    <a:bodyPr/>
                    <a:lstStyle/>
                    <a:p>
                      <a:endParaRPr lang="en-US" dirty="0"/>
                    </a:p>
                  </a:txBody>
                  <a:tcPr/>
                </a:tc>
                <a:tc gridSpan="3">
                  <a:txBody>
                    <a:bodyPr/>
                    <a:lstStyle/>
                    <a:p>
                      <a:r>
                        <a:rPr lang="en-US" dirty="0" smtClean="0"/>
                        <a:t>DETAILS</a:t>
                      </a:r>
                      <a:r>
                        <a:rPr lang="en-US" baseline="0" dirty="0" smtClean="0"/>
                        <a:t> OF BILL OF ENTRY</a:t>
                      </a:r>
                      <a:endParaRPr lang="en-US" dirty="0"/>
                    </a:p>
                  </a:txBody>
                  <a:tcPr/>
                </a:tc>
                <a:tc hMerge="1">
                  <a:txBody>
                    <a:bodyPr/>
                    <a:lstStyle/>
                    <a:p>
                      <a:endParaRPr lang="en-US" dirty="0"/>
                    </a:p>
                  </a:txBody>
                  <a:tcPr/>
                </a:tc>
                <a:tc hMerge="1">
                  <a:txBody>
                    <a:bodyPr/>
                    <a:lstStyle/>
                    <a:p>
                      <a:endParaRPr lang="en-US" dirty="0"/>
                    </a:p>
                  </a:txBody>
                  <a:tcPr/>
                </a:tc>
                <a:tc>
                  <a:txBody>
                    <a:bodyPr/>
                    <a:lstStyle/>
                    <a:p>
                      <a:endParaRPr lang="en-US" dirty="0"/>
                    </a:p>
                  </a:txBody>
                  <a:tcPr/>
                </a:tc>
                <a:tc>
                  <a:txBody>
                    <a:bodyPr/>
                    <a:lstStyle/>
                    <a:p>
                      <a:endParaRPr lang="en-US" dirty="0"/>
                    </a:p>
                  </a:txBody>
                  <a:tcPr/>
                </a:tc>
                <a:tc gridSpan="3">
                  <a:txBody>
                    <a:bodyPr/>
                    <a:lstStyle/>
                    <a:p>
                      <a:r>
                        <a:rPr lang="en-US" dirty="0" smtClean="0"/>
                        <a:t>AMOUNT OF TAX</a:t>
                      </a:r>
                      <a:endParaRPr lang="en-US" dirty="0"/>
                    </a:p>
                  </a:txBody>
                  <a:tcPr/>
                </a:tc>
                <a:tc hMerge="1">
                  <a:txBody>
                    <a:bodyPr/>
                    <a:lstStyle/>
                    <a:p>
                      <a:endParaRPr lang="en-US" dirty="0"/>
                    </a:p>
                  </a:txBody>
                  <a:tcPr/>
                </a:tc>
                <a:tc hMerge="1">
                  <a:txBody>
                    <a:bodyPr/>
                    <a:lstStyle/>
                    <a:p>
                      <a:endParaRPr lang="en-US" dirty="0"/>
                    </a:p>
                  </a:txBody>
                  <a:tcPr/>
                </a:tc>
                <a:tc gridSpan="3">
                  <a:txBody>
                    <a:bodyPr/>
                    <a:lstStyle/>
                    <a:p>
                      <a:r>
                        <a:rPr lang="en-US" dirty="0" smtClean="0"/>
                        <a:t>AMOUNT OF ITC</a:t>
                      </a:r>
                      <a:r>
                        <a:rPr lang="en-US" baseline="0" dirty="0" smtClean="0"/>
                        <a:t> AVAILABLE</a:t>
                      </a:r>
                      <a:endParaRPr lang="en-US" dirty="0"/>
                    </a:p>
                  </a:txBody>
                  <a:tcPr/>
                </a:tc>
                <a:tc hMerge="1">
                  <a:txBody>
                    <a:bodyPr/>
                    <a:lstStyle/>
                    <a:p>
                      <a:endParaRPr lang="en-US" dirty="0"/>
                    </a:p>
                  </a:txBody>
                  <a:tcPr/>
                </a:tc>
                <a:tc hMerge="1">
                  <a:txBody>
                    <a:bodyPr/>
                    <a:lstStyle/>
                    <a:p>
                      <a:endParaRPr lang="en-US" dirty="0"/>
                    </a:p>
                  </a:txBody>
                  <a:tcPr/>
                </a:tc>
              </a:tr>
              <a:tr h="685800">
                <a:tc>
                  <a:txBody>
                    <a:bodyPr/>
                    <a:lstStyle/>
                    <a:p>
                      <a:r>
                        <a:rPr lang="en-US" dirty="0" smtClean="0"/>
                        <a:t>SR NO</a:t>
                      </a:r>
                      <a:endParaRPr lang="en-US" dirty="0"/>
                    </a:p>
                  </a:txBody>
                  <a:tcPr/>
                </a:tc>
                <a:tc>
                  <a:txBody>
                    <a:bodyPr/>
                    <a:lstStyle/>
                    <a:p>
                      <a:r>
                        <a:rPr lang="en-US" dirty="0" smtClean="0"/>
                        <a:t>NO</a:t>
                      </a:r>
                    </a:p>
                    <a:p>
                      <a:r>
                        <a:rPr lang="en-US" dirty="0" smtClean="0">
                          <a:solidFill>
                            <a:srgbClr val="0000FF"/>
                          </a:solidFill>
                        </a:rPr>
                        <a:t>(PORT CODE + NO OF BE=13 DIGIT)</a:t>
                      </a:r>
                      <a:endParaRPr lang="en-US" dirty="0">
                        <a:solidFill>
                          <a:srgbClr val="0000FF"/>
                        </a:solidFill>
                      </a:endParaRPr>
                    </a:p>
                  </a:txBody>
                  <a:tcPr/>
                </a:tc>
                <a:tc>
                  <a:txBody>
                    <a:bodyPr/>
                    <a:lstStyle/>
                    <a:p>
                      <a:r>
                        <a:rPr lang="en-US" dirty="0" smtClean="0"/>
                        <a:t>DATE</a:t>
                      </a:r>
                      <a:endParaRPr lang="en-US" dirty="0"/>
                    </a:p>
                  </a:txBody>
                  <a:tcPr/>
                </a:tc>
                <a:tc>
                  <a:txBody>
                    <a:bodyPr/>
                    <a:lstStyle/>
                    <a:p>
                      <a:r>
                        <a:rPr lang="en-US" dirty="0" smtClean="0"/>
                        <a:t>VALUE</a:t>
                      </a:r>
                    </a:p>
                    <a:p>
                      <a:r>
                        <a:rPr lang="en-US" dirty="0" smtClean="0">
                          <a:solidFill>
                            <a:srgbClr val="0000FF"/>
                          </a:solidFill>
                        </a:rPr>
                        <a:t>(ASSESSABLE VALUE)</a:t>
                      </a:r>
                      <a:endParaRPr lang="en-US" dirty="0">
                        <a:solidFill>
                          <a:srgbClr val="0000FF"/>
                        </a:solidFill>
                      </a:endParaRPr>
                    </a:p>
                  </a:txBody>
                  <a:tcPr/>
                </a:tc>
                <a:tc>
                  <a:txBody>
                    <a:bodyPr/>
                    <a:lstStyle/>
                    <a:p>
                      <a:r>
                        <a:rPr lang="en-US" dirty="0" smtClean="0"/>
                        <a:t>TAX RATE</a:t>
                      </a:r>
                      <a:endParaRPr lang="en-US" dirty="0"/>
                    </a:p>
                  </a:txBody>
                  <a:tcPr/>
                </a:tc>
                <a:tc>
                  <a:txBody>
                    <a:bodyPr/>
                    <a:lstStyle/>
                    <a:p>
                      <a:r>
                        <a:rPr lang="en-US" dirty="0" smtClean="0"/>
                        <a:t>TAXABLE</a:t>
                      </a:r>
                      <a:r>
                        <a:rPr lang="en-US" baseline="0" dirty="0" smtClean="0"/>
                        <a:t> VALUE</a:t>
                      </a:r>
                      <a:endParaRPr lang="en-US" dirty="0"/>
                    </a:p>
                  </a:txBody>
                  <a:tcPr/>
                </a:tc>
                <a:tc>
                  <a:txBody>
                    <a:bodyPr/>
                    <a:lstStyle/>
                    <a:p>
                      <a:r>
                        <a:rPr lang="en-US" dirty="0" smtClean="0"/>
                        <a:t>IGST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c>
                  <a:txBody>
                    <a:bodyPr/>
                    <a:lstStyle/>
                    <a:p>
                      <a:r>
                        <a:rPr lang="en-US" dirty="0" smtClean="0"/>
                        <a:t>IGST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6858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768862063"/>
      </p:ext>
    </p:extLst>
  </p:cSld>
  <p:clrMapOvr>
    <a:masterClrMapping/>
  </p:clrMapOvr>
  <p:transition xmlns:p14="http://schemas.microsoft.com/office/powerpoint/2010/main">
    <p:wedg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a:bodyPr>
          <a:lstStyle/>
          <a:p>
            <a:pPr algn="ctr"/>
            <a:r>
              <a:rPr lang="en-US" u="sng" dirty="0" smtClean="0"/>
              <a:t>GSTR 2- TABEL 7-SUPPLIES RECEIVED FROM COMPOSITION TAXABLE PERSON AND OTHER EXEMPT/NIL RATED/NON GST SUPPLIES RECEIVED</a:t>
            </a:r>
          </a:p>
          <a:p>
            <a:pPr marL="0" indent="0" algn="ctr">
              <a:buNone/>
            </a:pPr>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070175069"/>
              </p:ext>
            </p:extLst>
          </p:nvPr>
        </p:nvGraphicFramePr>
        <p:xfrm>
          <a:off x="228598" y="1828800"/>
          <a:ext cx="8229600" cy="4419601"/>
        </p:xfrm>
        <a:graphic>
          <a:graphicData uri="http://schemas.openxmlformats.org/drawingml/2006/table">
            <a:tbl>
              <a:tblPr firstRow="1" bandRow="1">
                <a:tableStyleId>{5C22544A-7EE6-4342-B048-85BDC9FD1C3A}</a:tableStyleId>
              </a:tblPr>
              <a:tblGrid>
                <a:gridCol w="1392702"/>
                <a:gridCol w="1392702"/>
                <a:gridCol w="208280"/>
                <a:gridCol w="2340318"/>
                <a:gridCol w="1123070"/>
                <a:gridCol w="886264"/>
                <a:gridCol w="886264"/>
              </a:tblGrid>
              <a:tr h="1673600">
                <a:tc gridSpan="3">
                  <a:txBody>
                    <a:bodyPr/>
                    <a:lstStyle/>
                    <a:p>
                      <a:r>
                        <a:rPr lang="en-US" dirty="0" smtClean="0"/>
                        <a:t>DESCRIPTION</a:t>
                      </a:r>
                      <a:endParaRPr lang="en-US" dirty="0"/>
                    </a:p>
                  </a:txBody>
                  <a:tcPr/>
                </a:tc>
                <a:tc hMerge="1">
                  <a:txBody>
                    <a:bodyPr/>
                    <a:lstStyle/>
                    <a:p>
                      <a:endParaRPr lang="en-US" dirty="0"/>
                    </a:p>
                  </a:txBody>
                  <a:tcPr/>
                </a:tc>
                <a:tc hMerge="1">
                  <a:txBody>
                    <a:bodyPr/>
                    <a:lstStyle/>
                    <a:p>
                      <a:endParaRPr lang="en-US" dirty="0"/>
                    </a:p>
                  </a:txBody>
                  <a:tcPr/>
                </a:tc>
                <a:tc gridSpan="4">
                  <a:txBody>
                    <a:bodyPr/>
                    <a:lstStyle/>
                    <a:p>
                      <a:r>
                        <a:rPr lang="en-US" dirty="0" smtClean="0"/>
                        <a:t>VALUE OF SUPPLIES</a:t>
                      </a:r>
                      <a:r>
                        <a:rPr lang="en-US" baseline="0" dirty="0" smtClean="0"/>
                        <a:t> RECEIVED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2047865">
                <a:tc gridSpan="3">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r>
                        <a:rPr lang="en-US" dirty="0" smtClean="0"/>
                        <a:t>COMPOSTION TAXABLE PERSON</a:t>
                      </a:r>
                      <a:endParaRPr lang="en-US" dirty="0"/>
                    </a:p>
                  </a:txBody>
                  <a:tcPr/>
                </a:tc>
                <a:tc>
                  <a:txBody>
                    <a:bodyPr/>
                    <a:lstStyle/>
                    <a:p>
                      <a:r>
                        <a:rPr lang="en-US" dirty="0" smtClean="0"/>
                        <a:t>EXEMPT SUPPLY</a:t>
                      </a:r>
                      <a:endParaRPr lang="en-US" dirty="0"/>
                    </a:p>
                  </a:txBody>
                  <a:tcPr/>
                </a:tc>
                <a:tc>
                  <a:txBody>
                    <a:bodyPr/>
                    <a:lstStyle/>
                    <a:p>
                      <a:r>
                        <a:rPr lang="en-US" dirty="0" smtClean="0"/>
                        <a:t>NIL RATED SUPPLY</a:t>
                      </a:r>
                      <a:endParaRPr lang="en-US" dirty="0"/>
                    </a:p>
                  </a:txBody>
                  <a:tcPr/>
                </a:tc>
                <a:tc>
                  <a:txBody>
                    <a:bodyPr/>
                    <a:lstStyle/>
                    <a:p>
                      <a:r>
                        <a:rPr lang="en-US" dirty="0" smtClean="0"/>
                        <a:t>NON</a:t>
                      </a:r>
                      <a:r>
                        <a:rPr lang="en-US" baseline="0" dirty="0" smtClean="0"/>
                        <a:t> GST SUPPLY</a:t>
                      </a:r>
                      <a:endParaRPr lang="en-US" dirty="0"/>
                    </a:p>
                  </a:txBody>
                  <a:tcPr/>
                </a:tc>
              </a:tr>
              <a:tr h="698136">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751436233"/>
      </p:ext>
    </p:extLst>
  </p:cSld>
  <p:clrMapOvr>
    <a:masterClrMapping/>
  </p:clrMapOvr>
  <p:transition xmlns:p14="http://schemas.microsoft.com/office/powerpoint/2010/main">
    <p:wedg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533400"/>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0" y="609600"/>
            <a:ext cx="8382000" cy="6248400"/>
          </a:xfrm>
        </p:spPr>
        <p:txBody>
          <a:bodyPr>
            <a:normAutofit/>
          </a:bodyPr>
          <a:lstStyle/>
          <a:p>
            <a:pPr algn="ctr"/>
            <a:r>
              <a:rPr lang="en-US" u="sng" dirty="0" smtClean="0"/>
              <a:t>GSTR 2- TABEL 8-ISD CREDIT RECEIVED</a:t>
            </a:r>
          </a:p>
          <a:p>
            <a:pPr marL="0" indent="0" algn="ctr">
              <a:buNone/>
            </a:pPr>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178979353"/>
              </p:ext>
            </p:extLst>
          </p:nvPr>
        </p:nvGraphicFramePr>
        <p:xfrm>
          <a:off x="228598" y="1219203"/>
          <a:ext cx="8686805" cy="4104589"/>
        </p:xfrm>
        <a:graphic>
          <a:graphicData uri="http://schemas.openxmlformats.org/drawingml/2006/table">
            <a:tbl>
              <a:tblPr firstRow="1" bandRow="1">
                <a:tableStyleId>{5C22544A-7EE6-4342-B048-85BDC9FD1C3A}</a:tableStyleId>
              </a:tblPr>
              <a:tblGrid>
                <a:gridCol w="1717701"/>
                <a:gridCol w="996805"/>
                <a:gridCol w="816651"/>
                <a:gridCol w="644456"/>
                <a:gridCol w="644456"/>
                <a:gridCol w="644456"/>
                <a:gridCol w="644456"/>
                <a:gridCol w="644456"/>
                <a:gridCol w="644456"/>
                <a:gridCol w="644456"/>
                <a:gridCol w="644456"/>
              </a:tblGrid>
              <a:tr h="609597">
                <a:tc>
                  <a:txBody>
                    <a:bodyPr/>
                    <a:lstStyle/>
                    <a:p>
                      <a:r>
                        <a:rPr lang="en-US" dirty="0" smtClean="0"/>
                        <a:t>ISD CREDIT</a:t>
                      </a:r>
                      <a:endParaRPr lang="en-US" dirty="0"/>
                    </a:p>
                  </a:txBody>
                  <a:tcPr/>
                </a:tc>
                <a:tc gridSpan="5">
                  <a:txBody>
                    <a:bodyPr/>
                    <a:lstStyle/>
                    <a:p>
                      <a:r>
                        <a:rPr lang="en-US" dirty="0" smtClean="0"/>
                        <a:t> ISD CREDIT RECEIVED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5">
                  <a:txBody>
                    <a:bodyPr/>
                    <a:lstStyle/>
                    <a:p>
                      <a:r>
                        <a:rPr lang="en-US" dirty="0" smtClean="0"/>
                        <a:t>ISD</a:t>
                      </a:r>
                      <a:r>
                        <a:rPr lang="en-US" baseline="0" dirty="0" smtClean="0"/>
                        <a:t> CREDIT ELIGIBLE FOR ITD</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09597">
                <a:tc>
                  <a:txBody>
                    <a:bodyPr/>
                    <a:lstStyle/>
                    <a:p>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398753">
                <a:tc>
                  <a:txBody>
                    <a:bodyPr/>
                    <a:lstStyle/>
                    <a:p>
                      <a:r>
                        <a:rPr lang="en-US" dirty="0" smtClean="0"/>
                        <a:t> AS PER ELECTRONIC</a:t>
                      </a:r>
                      <a:r>
                        <a:rPr lang="en-US" baseline="0" dirty="0" smtClean="0"/>
                        <a:t> CREDIT REGISTER</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457200">
                <a:tc>
                  <a:txBody>
                    <a:bodyPr/>
                    <a:lstStyle/>
                    <a:p>
                      <a:r>
                        <a:rPr lang="en-US" dirty="0" smtClean="0"/>
                        <a:t>AS PER BOOKS</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721310">
                <a:tc>
                  <a:txBody>
                    <a:bodyPr/>
                    <a:lstStyle/>
                    <a:p>
                      <a:r>
                        <a:rPr lang="en-US" dirty="0" smtClean="0"/>
                        <a:t>DIFFERENCE</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019840203"/>
      </p:ext>
    </p:extLst>
  </p:cSld>
  <p:clrMapOvr>
    <a:masterClrMapping/>
  </p:clrMapOvr>
  <p:transition xmlns:p14="http://schemas.microsoft.com/office/powerpoint/2010/main">
    <p:wedg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fontScale="70000" lnSpcReduction="20000"/>
          </a:bodyPr>
          <a:lstStyle/>
          <a:p>
            <a:pPr marL="0" indent="0" algn="ctr">
              <a:buNone/>
            </a:pPr>
            <a:r>
              <a:rPr lang="en-US" dirty="0" smtClean="0"/>
              <a:t>   </a:t>
            </a:r>
            <a:r>
              <a:rPr lang="en-US" u="sng" dirty="0" smtClean="0">
                <a:solidFill>
                  <a:srgbClr val="FF0000"/>
                </a:solidFill>
              </a:rPr>
              <a:t>GSTR 2 –POINT 10-CONSOLIDATED STATEMENT OF ADVANCES PAID/ADVANCES ADJUSTED ON ACCOUNT OF RECEIPT OF SUPPLY</a:t>
            </a:r>
          </a:p>
          <a:p>
            <a:pPr algn="ctr"/>
            <a:r>
              <a:rPr lang="en-US" b="1" u="sng" dirty="0" smtClean="0">
                <a:solidFill>
                  <a:srgbClr val="0000FF"/>
                </a:solidFill>
              </a:rPr>
              <a:t>Advances:- SLIDE 1</a:t>
            </a:r>
          </a:p>
          <a:p>
            <a:r>
              <a:rPr lang="en-US" dirty="0"/>
              <a:t> </a:t>
            </a:r>
            <a:r>
              <a:rPr lang="en-US" dirty="0" smtClean="0"/>
              <a:t>Opening Advance (GOODS AND SERVICES)</a:t>
            </a:r>
          </a:p>
          <a:p>
            <a:endParaRPr lang="en-US" dirty="0" smtClean="0"/>
          </a:p>
          <a:p>
            <a:r>
              <a:rPr lang="en-US" dirty="0"/>
              <a:t> </a:t>
            </a:r>
            <a:r>
              <a:rPr lang="en-US" dirty="0" smtClean="0"/>
              <a:t>Closing Advance (GOODS AND SERVICES)</a:t>
            </a:r>
          </a:p>
          <a:p>
            <a:endParaRPr lang="en-US" dirty="0" smtClean="0"/>
          </a:p>
          <a:p>
            <a:r>
              <a:rPr lang="en-US" dirty="0"/>
              <a:t> </a:t>
            </a:r>
            <a:r>
              <a:rPr lang="en-US" dirty="0" smtClean="0"/>
              <a:t>Advances on which </a:t>
            </a:r>
            <a:r>
              <a:rPr lang="en-US" dirty="0" err="1" smtClean="0"/>
              <a:t>gst</a:t>
            </a:r>
            <a:r>
              <a:rPr lang="en-US" dirty="0" smtClean="0"/>
              <a:t> paid remain to be adjusted-((a) SERVICES from 01.07.2017 to 31.03.2018)(b) Goods from 01.07 2017 to 15.11.2017) then adjustment thereof</a:t>
            </a:r>
          </a:p>
          <a:p>
            <a:endParaRPr lang="en-US" dirty="0" smtClean="0"/>
          </a:p>
          <a:p>
            <a:r>
              <a:rPr lang="en-US" dirty="0" smtClean="0"/>
              <a:t>Reconciliation of Advance during taxable period(01.07.2017 to 15.11.2017 for goods and for services from 01.07.2017 to 31.03.2018</a:t>
            </a:r>
            <a:r>
              <a:rPr lang="en-US" dirty="0" smtClean="0">
                <a:solidFill>
                  <a:srgbClr val="FF0000"/>
                </a:solidFill>
              </a:rPr>
              <a:t>)</a:t>
            </a:r>
          </a:p>
          <a:p>
            <a:pPr marL="0" indent="0">
              <a:buNone/>
            </a:pPr>
            <a:endParaRPr lang="en-US" dirty="0">
              <a:solidFill>
                <a:srgbClr val="FF0000"/>
              </a:solidFill>
            </a:endParaRPr>
          </a:p>
          <a:p>
            <a:pPr marL="0" indent="0">
              <a:buNone/>
            </a:pPr>
            <a:r>
              <a:rPr lang="en-US" dirty="0" smtClean="0">
                <a:solidFill>
                  <a:srgbClr val="FF0000"/>
                </a:solidFill>
              </a:rPr>
              <a:t>Note:- Please refer point no 11 of GSTR 1 AND Point no 10 of GSTR 2-advance </a:t>
            </a:r>
            <a:r>
              <a:rPr lang="en-US" dirty="0" err="1" smtClean="0">
                <a:solidFill>
                  <a:srgbClr val="FF0000"/>
                </a:solidFill>
              </a:rPr>
              <a:t>recived</a:t>
            </a:r>
            <a:r>
              <a:rPr lang="en-US" dirty="0" smtClean="0">
                <a:solidFill>
                  <a:srgbClr val="FF0000"/>
                </a:solidFill>
              </a:rPr>
              <a:t>/adjusted</a:t>
            </a:r>
          </a:p>
          <a:p>
            <a:endParaRPr lang="en-US" dirty="0">
              <a:solidFill>
                <a:srgbClr val="FF0000"/>
              </a:solidFill>
            </a:endParaRPr>
          </a:p>
          <a:p>
            <a:pPr algn="ctr"/>
            <a:r>
              <a:rPr lang="en-US" u="sng" dirty="0" smtClean="0">
                <a:solidFill>
                  <a:srgbClr val="FF0000"/>
                </a:solidFill>
              </a:rPr>
              <a:t>Unbilled Revenue</a:t>
            </a:r>
          </a:p>
          <a:p>
            <a:r>
              <a:rPr lang="en-US" dirty="0" smtClean="0"/>
              <a:t>Opening unbilled revenue</a:t>
            </a:r>
          </a:p>
          <a:p>
            <a:r>
              <a:rPr lang="en-US" dirty="0" smtClean="0"/>
              <a:t>Closing unbilled revenue</a:t>
            </a:r>
          </a:p>
          <a:p>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98562185"/>
      </p:ext>
    </p:extLst>
  </p:cSld>
  <p:clrMapOvr>
    <a:masterClrMapping/>
  </p:clrMapOvr>
  <p:transition xmlns:p14="http://schemas.microsoft.com/office/powerpoint/2010/main">
    <p:wedg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a:bodyPr>
          <a:lstStyle/>
          <a:p>
            <a:pPr marL="0" indent="0" algn="ctr">
              <a:buNone/>
            </a:pPr>
            <a:r>
              <a:rPr lang="en-US" dirty="0" smtClean="0"/>
              <a:t>   </a:t>
            </a:r>
            <a:r>
              <a:rPr lang="en-US" u="sng" dirty="0" smtClean="0">
                <a:solidFill>
                  <a:srgbClr val="FF0000"/>
                </a:solidFill>
              </a:rPr>
              <a:t>GSTR 2 –POINT 10-CONSOLIDATED STATEMENT OF ADVANCES PAID/ADVANCES ADJUSTED ON ACCOUNT OF RECEIPT OF SUPPLY</a:t>
            </a:r>
          </a:p>
          <a:p>
            <a:pPr marL="0" indent="0" algn="ctr">
              <a:buNone/>
            </a:pPr>
            <a:r>
              <a:rPr lang="en-US" u="sng" dirty="0" smtClean="0">
                <a:solidFill>
                  <a:srgbClr val="0000FF"/>
                </a:solidFill>
              </a:rPr>
              <a:t>ADVANCES-SLIDE 2</a:t>
            </a:r>
          </a:p>
          <a:p>
            <a:r>
              <a:rPr lang="en-US" dirty="0" smtClean="0"/>
              <a:t>10 A GSTR 2-ADVANCES AMOUNT PAID FRO REVERSE CHARGE SUPPLIES IN THE TAX PERIOD(TAX AMOUNT TO BE ADDED TO OUTPUT TAX SUPPLIES)</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001502840"/>
              </p:ext>
            </p:extLst>
          </p:nvPr>
        </p:nvGraphicFramePr>
        <p:xfrm>
          <a:off x="533400" y="4262120"/>
          <a:ext cx="7772401" cy="2103120"/>
        </p:xfrm>
        <a:graphic>
          <a:graphicData uri="http://schemas.openxmlformats.org/drawingml/2006/table">
            <a:tbl>
              <a:tblPr firstRow="1" bandRow="1">
                <a:tableStyleId>{5C22544A-7EE6-4342-B048-85BDC9FD1C3A}</a:tableStyleId>
              </a:tblPr>
              <a:tblGrid>
                <a:gridCol w="1110343"/>
                <a:gridCol w="1709057"/>
                <a:gridCol w="914400"/>
                <a:gridCol w="1295400"/>
                <a:gridCol w="1066800"/>
                <a:gridCol w="838200"/>
                <a:gridCol w="838201"/>
              </a:tblGrid>
              <a:tr h="284480">
                <a:tc>
                  <a:txBody>
                    <a:bodyPr/>
                    <a:lstStyle/>
                    <a:p>
                      <a:r>
                        <a:rPr lang="en-US" dirty="0" smtClean="0"/>
                        <a:t>RATE</a:t>
                      </a:r>
                      <a:endParaRPr lang="en-US" dirty="0"/>
                    </a:p>
                  </a:txBody>
                  <a:tcPr/>
                </a:tc>
                <a:tc>
                  <a:txBody>
                    <a:bodyPr/>
                    <a:lstStyle/>
                    <a:p>
                      <a:r>
                        <a:rPr lang="en-US" dirty="0" smtClean="0"/>
                        <a:t>GROSS AMOUNT</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284480">
                <a:tc gridSpan="2">
                  <a:txBody>
                    <a:bodyPr/>
                    <a:lstStyle/>
                    <a:p>
                      <a:r>
                        <a:rPr lang="en-US" dirty="0" smtClean="0"/>
                        <a:t>INTER STATE</a:t>
                      </a:r>
                      <a:endParaRPr lang="en-US" dirty="0"/>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a:txBody>
                    <a:bodyPr/>
                    <a:lstStyle/>
                    <a:p>
                      <a:endParaRPr lang="en-US" dirty="0"/>
                    </a:p>
                  </a:txBody>
                  <a:tcPr/>
                </a:tc>
                <a:tc>
                  <a:txBody>
                    <a:bodyPr/>
                    <a:lstStyle/>
                    <a:p>
                      <a:pPr algn="r"/>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gridSpan="2">
                  <a:txBody>
                    <a:bodyPr/>
                    <a:lstStyle/>
                    <a:p>
                      <a:r>
                        <a:rPr lang="en-US" dirty="0" smtClean="0"/>
                        <a:t>INTRA STATE</a:t>
                      </a:r>
                      <a:endParaRPr lang="en-US" dirty="0"/>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gridSpan="2">
                  <a:txBody>
                    <a:bodyPr/>
                    <a:lstStyle/>
                    <a:p>
                      <a:pPr algn="r"/>
                      <a:r>
                        <a:rPr lang="en-US" dirty="0" smtClean="0"/>
                        <a:t>TOTAL</a:t>
                      </a:r>
                      <a:endParaRPr lang="en-US" dirty="0"/>
                    </a:p>
                  </a:txBody>
                  <a:tcPr/>
                </a:tc>
                <a:tc hMerge="1">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597229859"/>
      </p:ext>
    </p:extLst>
  </p:cSld>
  <p:clrMapOvr>
    <a:masterClrMapping/>
  </p:clrMapOvr>
  <p:transition xmlns:p14="http://schemas.microsoft.com/office/powerpoint/2010/main">
    <p:wedg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a:bodyPr>
          <a:lstStyle/>
          <a:p>
            <a:pPr marL="0" indent="0" algn="ctr">
              <a:buNone/>
            </a:pPr>
            <a:r>
              <a:rPr lang="en-US" dirty="0" smtClean="0"/>
              <a:t>   </a:t>
            </a:r>
            <a:r>
              <a:rPr lang="en-US" u="sng" dirty="0" smtClean="0">
                <a:solidFill>
                  <a:srgbClr val="FF0000"/>
                </a:solidFill>
              </a:rPr>
              <a:t>GSTR 2 –POINT 10-CONSOLIDATED STATEMENT OF ADVANCES PAID/ADVANCES ADJUSTED ON ACCOUNT OF RECEIPT OF SUPPLY</a:t>
            </a:r>
          </a:p>
          <a:p>
            <a:pPr marL="0" indent="0" algn="ctr">
              <a:buNone/>
            </a:pPr>
            <a:r>
              <a:rPr lang="en-US" u="sng" dirty="0" smtClean="0">
                <a:solidFill>
                  <a:srgbClr val="0000FF"/>
                </a:solidFill>
              </a:rPr>
              <a:t>ADVANCES-SLIDE 3</a:t>
            </a:r>
          </a:p>
          <a:p>
            <a:pPr marL="0" indent="0">
              <a:buNone/>
            </a:pPr>
            <a:r>
              <a:rPr lang="en-US" u="sng" dirty="0" smtClean="0">
                <a:solidFill>
                  <a:srgbClr val="0000FF"/>
                </a:solidFill>
              </a:rPr>
              <a:t>ADVANCE AMOUNT RECEIVED BEFORE 01-07-2017 ADJSUTED IN POST GST ERA</a:t>
            </a:r>
          </a:p>
          <a:p>
            <a:pPr marL="0" indent="0">
              <a:buNone/>
            </a:pPr>
            <a:r>
              <a:rPr lang="en-US" u="sng" dirty="0" smtClean="0">
                <a:solidFill>
                  <a:srgbClr val="0000FF"/>
                </a:solidFill>
              </a:rPr>
              <a:t>SEE SECTION 14 OF CGST </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686427357"/>
              </p:ext>
            </p:extLst>
          </p:nvPr>
        </p:nvGraphicFramePr>
        <p:xfrm>
          <a:off x="533400" y="4262120"/>
          <a:ext cx="7772401" cy="2103120"/>
        </p:xfrm>
        <a:graphic>
          <a:graphicData uri="http://schemas.openxmlformats.org/drawingml/2006/table">
            <a:tbl>
              <a:tblPr firstRow="1" bandRow="1">
                <a:tableStyleId>{5C22544A-7EE6-4342-B048-85BDC9FD1C3A}</a:tableStyleId>
              </a:tblPr>
              <a:tblGrid>
                <a:gridCol w="1110343"/>
                <a:gridCol w="1709057"/>
                <a:gridCol w="914400"/>
                <a:gridCol w="1295400"/>
                <a:gridCol w="1066800"/>
                <a:gridCol w="838200"/>
                <a:gridCol w="838201"/>
              </a:tblGrid>
              <a:tr h="284480">
                <a:tc>
                  <a:txBody>
                    <a:bodyPr/>
                    <a:lstStyle/>
                    <a:p>
                      <a:r>
                        <a:rPr lang="en-US" dirty="0" smtClean="0"/>
                        <a:t>RATE</a:t>
                      </a:r>
                      <a:endParaRPr lang="en-US" dirty="0"/>
                    </a:p>
                  </a:txBody>
                  <a:tcPr/>
                </a:tc>
                <a:tc>
                  <a:txBody>
                    <a:bodyPr/>
                    <a:lstStyle/>
                    <a:p>
                      <a:r>
                        <a:rPr lang="en-US" dirty="0" smtClean="0"/>
                        <a:t>GROSS AMOUNT</a:t>
                      </a:r>
                      <a:endParaRPr lang="en-US" dirty="0"/>
                    </a:p>
                  </a:txBody>
                  <a:tcPr/>
                </a:tc>
                <a:tc>
                  <a:txBody>
                    <a:bodyPr/>
                    <a:lstStyle/>
                    <a:p>
                      <a:r>
                        <a:rPr lang="en-US" dirty="0" smtClean="0"/>
                        <a:t>IGST</a:t>
                      </a:r>
                      <a:endParaRPr lang="en-US" dirty="0"/>
                    </a:p>
                  </a:txBody>
                  <a:tcPr/>
                </a:tc>
                <a:tc>
                  <a:txBody>
                    <a:bodyPr/>
                    <a:lstStyle/>
                    <a:p>
                      <a:r>
                        <a:rPr lang="en-US" dirty="0" smtClean="0"/>
                        <a:t>CGST</a:t>
                      </a:r>
                      <a:endParaRPr lang="en-US" dirty="0"/>
                    </a:p>
                  </a:txBody>
                  <a:tcPr/>
                </a:tc>
                <a:tc>
                  <a:txBody>
                    <a:bodyPr/>
                    <a:lstStyle/>
                    <a:p>
                      <a:r>
                        <a:rPr lang="en-US" dirty="0" smtClean="0"/>
                        <a:t>S/UGST</a:t>
                      </a:r>
                      <a:endParaRPr lang="en-US" dirty="0"/>
                    </a:p>
                  </a:txBody>
                  <a:tcPr/>
                </a:tc>
                <a:tc>
                  <a:txBody>
                    <a:bodyPr/>
                    <a:lstStyle/>
                    <a:p>
                      <a:r>
                        <a:rPr lang="en-US" dirty="0" smtClean="0"/>
                        <a:t>CESS</a:t>
                      </a:r>
                      <a:endParaRPr lang="en-US" dirty="0"/>
                    </a:p>
                  </a:txBody>
                  <a:tcPr/>
                </a:tc>
                <a:tc>
                  <a:txBody>
                    <a:bodyPr/>
                    <a:lstStyle/>
                    <a:p>
                      <a:r>
                        <a:rPr lang="en-US" dirty="0" smtClean="0"/>
                        <a:t>TOTAL</a:t>
                      </a:r>
                      <a:endParaRPr lang="en-US" dirty="0"/>
                    </a:p>
                  </a:txBody>
                  <a:tcPr/>
                </a:tc>
              </a:tr>
              <a:tr h="284480">
                <a:tc gridSpan="2">
                  <a:txBody>
                    <a:bodyPr/>
                    <a:lstStyle/>
                    <a:p>
                      <a:r>
                        <a:rPr lang="en-US" dirty="0" smtClean="0"/>
                        <a:t>INTER STATE</a:t>
                      </a:r>
                      <a:endParaRPr lang="en-US" dirty="0"/>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a:txBody>
                    <a:bodyPr/>
                    <a:lstStyle/>
                    <a:p>
                      <a:endParaRPr lang="en-US" dirty="0"/>
                    </a:p>
                  </a:txBody>
                  <a:tcPr/>
                </a:tc>
                <a:tc>
                  <a:txBody>
                    <a:bodyPr/>
                    <a:lstStyle/>
                    <a:p>
                      <a:pPr algn="r"/>
                      <a:r>
                        <a:rPr lang="en-US" dirty="0" smtClean="0"/>
                        <a:t>TOTAL</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gridSpan="2">
                  <a:txBody>
                    <a:bodyPr/>
                    <a:lstStyle/>
                    <a:p>
                      <a:r>
                        <a:rPr lang="en-US" dirty="0" smtClean="0"/>
                        <a:t>INTRA STATE</a:t>
                      </a:r>
                      <a:endParaRPr lang="en-US" dirty="0"/>
                    </a:p>
                  </a:txBody>
                  <a:tcPr/>
                </a:tc>
                <a:tc hMerge="1">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284480">
                <a:tc gridSpan="2">
                  <a:txBody>
                    <a:bodyPr/>
                    <a:lstStyle/>
                    <a:p>
                      <a:pPr algn="r"/>
                      <a:r>
                        <a:rPr lang="en-US" dirty="0" smtClean="0"/>
                        <a:t>TOTAL</a:t>
                      </a:r>
                      <a:endParaRPr lang="en-US" dirty="0"/>
                    </a:p>
                  </a:txBody>
                  <a:tcPr/>
                </a:tc>
                <a:tc hMerge="1">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964476986"/>
      </p:ext>
    </p:extLst>
  </p:cSld>
  <p:clrMapOvr>
    <a:masterClrMapping/>
  </p:clrMapOvr>
  <p:transition xmlns:p14="http://schemas.microsoft.com/office/powerpoint/2010/mai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152400" y="838200"/>
            <a:ext cx="8153400" cy="6019800"/>
          </a:xfrm>
        </p:spPr>
        <p:txBody>
          <a:bodyPr>
            <a:normAutofit lnSpcReduction="10000"/>
          </a:bodyPr>
          <a:lstStyle/>
          <a:p>
            <a:r>
              <a:rPr lang="en-US" dirty="0" smtClean="0"/>
              <a:t>                        </a:t>
            </a:r>
            <a:r>
              <a:rPr lang="en-US" dirty="0" smtClean="0">
                <a:solidFill>
                  <a:srgbClr val="FF0000"/>
                </a:solidFill>
              </a:rPr>
              <a:t>GENERAL CHECK LIST slide </a:t>
            </a:r>
            <a:r>
              <a:rPr lang="en-US" dirty="0">
                <a:solidFill>
                  <a:srgbClr val="FF0000"/>
                </a:solidFill>
              </a:rPr>
              <a:t>6</a:t>
            </a:r>
            <a:endParaRPr lang="en-US" dirty="0" smtClean="0">
              <a:solidFill>
                <a:srgbClr val="FF0000"/>
              </a:solidFill>
            </a:endParaRPr>
          </a:p>
          <a:p>
            <a:r>
              <a:rPr lang="en-US" dirty="0" smtClean="0"/>
              <a:t>List of accounts and records maintained at HO as well as branches of same vertical with serial number </a:t>
            </a:r>
          </a:p>
          <a:p>
            <a:r>
              <a:rPr lang="en-US" dirty="0" smtClean="0"/>
              <a:t> Description of accounting software with name and version</a:t>
            </a:r>
          </a:p>
          <a:p>
            <a:r>
              <a:rPr lang="en-US" dirty="0" smtClean="0"/>
              <a:t>   Auditor login and password for accounting software</a:t>
            </a:r>
          </a:p>
          <a:p>
            <a:r>
              <a:rPr lang="en-US" dirty="0" smtClean="0"/>
              <a:t> Last Back up date and mode of back up</a:t>
            </a:r>
          </a:p>
          <a:p>
            <a:r>
              <a:rPr lang="en-US" dirty="0"/>
              <a:t> </a:t>
            </a:r>
            <a:r>
              <a:rPr lang="en-US" dirty="0" smtClean="0"/>
              <a:t>Change in Accounting software during the year</a:t>
            </a:r>
          </a:p>
          <a:p>
            <a:r>
              <a:rPr lang="en-US" dirty="0" smtClean="0"/>
              <a:t> Method of Valuation of opening and closing stocks</a:t>
            </a:r>
          </a:p>
          <a:p>
            <a:r>
              <a:rPr lang="en-US" dirty="0" smtClean="0"/>
              <a:t> Change in method of valuation of stock</a:t>
            </a:r>
          </a:p>
          <a:p>
            <a:r>
              <a:rPr lang="en-US" dirty="0" smtClean="0"/>
              <a:t> Statutory Audit/Tax Audit/Audit under law-Copy of Report-Verification of Auditor remark in respect of valuation ,quantity , inventory records ,related party transaction , insurance claim in respect of material destroyed and value of opening and closing stock</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4220468545"/>
      </p:ext>
    </p:extLst>
  </p:cSld>
  <p:clrMapOvr>
    <a:masterClrMapping/>
  </p:clrMapOvr>
  <p:transition xmlns:p14="http://schemas.microsoft.com/office/powerpoint/2010/main">
    <p:wedg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915400" cy="609599"/>
          </a:xfrm>
        </p:spPr>
        <p:txBody>
          <a:bodyPr rtlCol="0">
            <a:noAutofit/>
          </a:bodyPr>
          <a:lstStyle/>
          <a:p>
            <a:pPr eaLnBrk="1" fontAlgn="auto" hangingPunct="1">
              <a:spcAft>
                <a:spcPts val="0"/>
              </a:spcAft>
              <a:defRPr/>
            </a:pPr>
            <a:r>
              <a:rPr lang="en-IN" sz="2000" b="1" dirty="0">
                <a:solidFill>
                  <a:srgbClr val="008000"/>
                </a:solidFill>
              </a:rPr>
              <a:t>Change in rate of tax in respect of supply of goods or services – Sec 14</a:t>
            </a:r>
          </a:p>
        </p:txBody>
      </p:sp>
      <p:sp>
        <p:nvSpPr>
          <p:cNvPr id="3" name="Footer Placeholder 2"/>
          <p:cNvSpPr>
            <a:spLocks noGrp="1"/>
          </p:cNvSpPr>
          <p:nvPr>
            <p:ph type="ftr" sz="quarter" idx="4294967295"/>
          </p:nvPr>
        </p:nvSpPr>
        <p:spPr>
          <a:xfrm>
            <a:off x="0" y="6543675"/>
            <a:ext cx="2894409" cy="304800"/>
          </a:xfrm>
          <a:prstGeom prst="rect">
            <a:avLst/>
          </a:prstGeom>
        </p:spPr>
        <p:txBody>
          <a:bodyPr/>
          <a:lstStyle/>
          <a:p>
            <a:pPr>
              <a:defRPr/>
            </a:pPr>
            <a:r>
              <a:rPr lang="en-IN" smtClean="0"/>
              <a:t>CA AVINASH LALWANI</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2746332895"/>
              </p:ext>
            </p:extLst>
          </p:nvPr>
        </p:nvGraphicFramePr>
        <p:xfrm>
          <a:off x="-19507" y="762001"/>
          <a:ext cx="9143998" cy="6063190"/>
        </p:xfrm>
        <a:graphic>
          <a:graphicData uri="http://schemas.openxmlformats.org/drawingml/2006/table">
            <a:tbl>
              <a:tblPr>
                <a:tableStyleId>{35758FB7-9AC5-4552-8A53-C91805E547FA}</a:tableStyleId>
              </a:tblPr>
              <a:tblGrid>
                <a:gridCol w="2121380">
                  <a:extLst>
                    <a:ext uri="{9D8B030D-6E8A-4147-A177-3AD203B41FA5}">
                      <a16:colId xmlns:a16="http://schemas.microsoft.com/office/drawing/2014/main" xmlns="" val="2444502897"/>
                    </a:ext>
                  </a:extLst>
                </a:gridCol>
                <a:gridCol w="1202353">
                  <a:extLst>
                    <a:ext uri="{9D8B030D-6E8A-4147-A177-3AD203B41FA5}">
                      <a16:colId xmlns:a16="http://schemas.microsoft.com/office/drawing/2014/main" xmlns="" val="3074295982"/>
                    </a:ext>
                  </a:extLst>
                </a:gridCol>
                <a:gridCol w="1394781">
                  <a:extLst>
                    <a:ext uri="{9D8B030D-6E8A-4147-A177-3AD203B41FA5}">
                      <a16:colId xmlns:a16="http://schemas.microsoft.com/office/drawing/2014/main" xmlns="" val="2076299195"/>
                    </a:ext>
                  </a:extLst>
                </a:gridCol>
                <a:gridCol w="2757475">
                  <a:extLst>
                    <a:ext uri="{9D8B030D-6E8A-4147-A177-3AD203B41FA5}">
                      <a16:colId xmlns:a16="http://schemas.microsoft.com/office/drawing/2014/main" xmlns="" val="20003"/>
                    </a:ext>
                  </a:extLst>
                </a:gridCol>
                <a:gridCol w="1668009">
                  <a:extLst>
                    <a:ext uri="{9D8B030D-6E8A-4147-A177-3AD203B41FA5}">
                      <a16:colId xmlns:a16="http://schemas.microsoft.com/office/drawing/2014/main" xmlns="" val="3748796201"/>
                    </a:ext>
                  </a:extLst>
                </a:gridCol>
              </a:tblGrid>
              <a:tr h="2105489">
                <a:tc>
                  <a:txBody>
                    <a:bodyPr/>
                    <a:lstStyle/>
                    <a:p>
                      <a:pPr algn="ctr" rtl="0" fontAlgn="t">
                        <a:spcBef>
                          <a:spcPts val="0"/>
                        </a:spcBef>
                        <a:spcAft>
                          <a:spcPts val="0"/>
                        </a:spcAft>
                      </a:pPr>
                      <a:r>
                        <a:rPr lang="en-IN" sz="2400" b="1" u="none" strike="noStrike" dirty="0">
                          <a:solidFill>
                            <a:schemeClr val="bg1"/>
                          </a:solidFill>
                          <a:effectLst/>
                          <a:latin typeface="+mj-lt"/>
                        </a:rPr>
                        <a:t>Date of supply of goods or services</a:t>
                      </a:r>
                      <a:endParaRPr lang="en-IN" sz="2400" b="1" dirty="0">
                        <a:solidFill>
                          <a:schemeClr val="bg1"/>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rtl="0" fontAlgn="t">
                        <a:spcBef>
                          <a:spcPts val="0"/>
                        </a:spcBef>
                        <a:spcAft>
                          <a:spcPts val="0"/>
                        </a:spcAft>
                      </a:pPr>
                      <a:r>
                        <a:rPr lang="en-IN" sz="2400" b="1" u="none" strike="noStrike" dirty="0">
                          <a:solidFill>
                            <a:schemeClr val="bg1"/>
                          </a:solidFill>
                          <a:effectLst/>
                          <a:latin typeface="+mj-lt"/>
                        </a:rPr>
                        <a:t>Date of invoice</a:t>
                      </a:r>
                      <a:endParaRPr lang="en-IN" sz="2400" b="1" dirty="0">
                        <a:solidFill>
                          <a:schemeClr val="bg1"/>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rtl="0" fontAlgn="t">
                        <a:spcBef>
                          <a:spcPts val="0"/>
                        </a:spcBef>
                        <a:spcAft>
                          <a:spcPts val="0"/>
                        </a:spcAft>
                      </a:pPr>
                      <a:r>
                        <a:rPr lang="en-IN" sz="2400" b="1" u="none" strike="noStrike" dirty="0">
                          <a:solidFill>
                            <a:schemeClr val="bg1"/>
                          </a:solidFill>
                          <a:effectLst/>
                          <a:latin typeface="+mj-lt"/>
                        </a:rPr>
                        <a:t>Date of receipt of payment</a:t>
                      </a:r>
                      <a:endParaRPr lang="en-IN" sz="2400" b="1" dirty="0">
                        <a:solidFill>
                          <a:schemeClr val="bg1"/>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rtl="0" fontAlgn="t">
                        <a:spcBef>
                          <a:spcPts val="0"/>
                        </a:spcBef>
                        <a:spcAft>
                          <a:spcPts val="0"/>
                        </a:spcAft>
                      </a:pPr>
                      <a:r>
                        <a:rPr lang="en-IN" sz="2400" b="1" u="none" strike="noStrike" dirty="0">
                          <a:solidFill>
                            <a:schemeClr val="bg1"/>
                          </a:solidFill>
                          <a:effectLst/>
                          <a:latin typeface="+mj-lt"/>
                        </a:rPr>
                        <a:t>Time of supply</a:t>
                      </a:r>
                      <a:endParaRPr lang="en-IN" sz="2400" b="1" dirty="0">
                        <a:solidFill>
                          <a:schemeClr val="bg1"/>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rtl="0" fontAlgn="t">
                        <a:spcBef>
                          <a:spcPts val="0"/>
                        </a:spcBef>
                        <a:spcAft>
                          <a:spcPts val="0"/>
                        </a:spcAft>
                      </a:pPr>
                      <a:r>
                        <a:rPr lang="en-IN" sz="2400" b="1" u="none" strike="noStrike" dirty="0">
                          <a:solidFill>
                            <a:schemeClr val="bg1"/>
                          </a:solidFill>
                          <a:effectLst/>
                          <a:latin typeface="+mj-lt"/>
                        </a:rPr>
                        <a:t>Rate of tax</a:t>
                      </a:r>
                      <a:endParaRPr lang="en-IN" sz="2400" b="1" dirty="0">
                        <a:solidFill>
                          <a:schemeClr val="bg1"/>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xmlns="" val="3778268830"/>
                  </a:ext>
                </a:extLst>
              </a:tr>
              <a:tr h="457441">
                <a:tc>
                  <a:txBody>
                    <a:bodyPr/>
                    <a:lstStyle/>
                    <a:p>
                      <a:pPr algn="ctr" rtl="0" fontAlgn="t">
                        <a:spcBef>
                          <a:spcPts val="0"/>
                        </a:spcBef>
                        <a:spcAft>
                          <a:spcPts val="0"/>
                        </a:spcAft>
                      </a:pPr>
                      <a:r>
                        <a:rPr lang="en-IN" sz="2400" u="none" strike="noStrike" dirty="0">
                          <a:effectLst/>
                          <a:latin typeface="+mj-lt"/>
                        </a:rPr>
                        <a:t>(1)</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(2)</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(3)</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(4)</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(5)</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138874939"/>
                  </a:ext>
                </a:extLst>
              </a:tr>
              <a:tr h="835248">
                <a:tc>
                  <a:txBody>
                    <a:bodyPr/>
                    <a:lstStyle/>
                    <a:p>
                      <a:pPr algn="ctr" rtl="0" fontAlgn="t">
                        <a:spcBef>
                          <a:spcPts val="0"/>
                        </a:spcBef>
                        <a:spcAft>
                          <a:spcPts val="0"/>
                        </a:spcAft>
                      </a:pPr>
                      <a:r>
                        <a:rPr lang="en-IN" sz="2400" b="1" u="none" strike="noStrike" dirty="0">
                          <a:effectLst/>
                          <a:latin typeface="+mj-lt"/>
                        </a:rPr>
                        <a:t>Before</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After</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After</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Earlier of (2) and (3)</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New</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623963606"/>
                  </a:ext>
                </a:extLst>
              </a:tr>
              <a:tr h="457441">
                <a:tc>
                  <a:txBody>
                    <a:bodyPr/>
                    <a:lstStyle/>
                    <a:p>
                      <a:pPr algn="ctr" rtl="0" fontAlgn="t">
                        <a:spcBef>
                          <a:spcPts val="0"/>
                        </a:spcBef>
                        <a:spcAft>
                          <a:spcPts val="0"/>
                        </a:spcAft>
                      </a:pPr>
                      <a:r>
                        <a:rPr lang="en-IN" sz="2400" b="1" u="none" strike="noStrike" dirty="0">
                          <a:effectLst/>
                          <a:latin typeface="+mj-lt"/>
                        </a:rPr>
                        <a:t>Before</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Before</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After</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(2)</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Old</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992661977"/>
                  </a:ext>
                </a:extLst>
              </a:tr>
              <a:tr h="457441">
                <a:tc>
                  <a:txBody>
                    <a:bodyPr/>
                    <a:lstStyle/>
                    <a:p>
                      <a:pPr algn="ctr" rtl="0" fontAlgn="t">
                        <a:spcBef>
                          <a:spcPts val="0"/>
                        </a:spcBef>
                        <a:spcAft>
                          <a:spcPts val="0"/>
                        </a:spcAft>
                      </a:pPr>
                      <a:r>
                        <a:rPr lang="en-IN" sz="2400" b="1" u="none" strike="noStrike" dirty="0">
                          <a:effectLst/>
                          <a:latin typeface="+mj-lt"/>
                        </a:rPr>
                        <a:t>Before</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After</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Before</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(3)</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Old</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173572558"/>
                  </a:ext>
                </a:extLst>
              </a:tr>
              <a:tr h="457441">
                <a:tc>
                  <a:txBody>
                    <a:bodyPr/>
                    <a:lstStyle/>
                    <a:p>
                      <a:pPr algn="ctr" rtl="0" fontAlgn="t">
                        <a:spcBef>
                          <a:spcPts val="0"/>
                        </a:spcBef>
                        <a:spcAft>
                          <a:spcPts val="0"/>
                        </a:spcAft>
                      </a:pPr>
                      <a:r>
                        <a:rPr lang="en-IN" sz="2400" b="1" u="none" strike="noStrike" dirty="0">
                          <a:effectLst/>
                          <a:latin typeface="+mj-lt"/>
                        </a:rPr>
                        <a:t>After</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a:effectLst/>
                          <a:latin typeface="+mj-lt"/>
                        </a:rPr>
                        <a:t>Before</a:t>
                      </a:r>
                      <a:endParaRPr lang="en-IN" sz="240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After</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(3)</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New</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121019516"/>
                  </a:ext>
                </a:extLst>
              </a:tr>
              <a:tr h="835248">
                <a:tc>
                  <a:txBody>
                    <a:bodyPr/>
                    <a:lstStyle/>
                    <a:p>
                      <a:pPr algn="ctr" rtl="0" fontAlgn="t">
                        <a:spcBef>
                          <a:spcPts val="0"/>
                        </a:spcBef>
                        <a:spcAft>
                          <a:spcPts val="0"/>
                        </a:spcAft>
                      </a:pPr>
                      <a:r>
                        <a:rPr lang="en-IN" sz="2400" b="1" u="none" strike="noStrike" dirty="0">
                          <a:effectLst/>
                          <a:latin typeface="+mj-lt"/>
                        </a:rPr>
                        <a:t>After</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a:effectLst/>
                          <a:latin typeface="+mj-lt"/>
                        </a:rPr>
                        <a:t>Before</a:t>
                      </a:r>
                      <a:endParaRPr lang="en-IN" sz="240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Before</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Earlier of (2) and (3)</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Old</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359588925"/>
                  </a:ext>
                </a:extLst>
              </a:tr>
              <a:tr h="457441">
                <a:tc>
                  <a:txBody>
                    <a:bodyPr/>
                    <a:lstStyle/>
                    <a:p>
                      <a:pPr algn="ctr" rtl="0" fontAlgn="t">
                        <a:spcBef>
                          <a:spcPts val="0"/>
                        </a:spcBef>
                        <a:spcAft>
                          <a:spcPts val="0"/>
                        </a:spcAft>
                      </a:pPr>
                      <a:r>
                        <a:rPr lang="en-IN" sz="2400" b="1" u="none" strike="noStrike" dirty="0">
                          <a:effectLst/>
                          <a:latin typeface="+mj-lt"/>
                        </a:rPr>
                        <a:t>After</a:t>
                      </a:r>
                      <a:endParaRPr lang="en-IN" sz="2400" b="1"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a:effectLst/>
                          <a:latin typeface="+mj-lt"/>
                        </a:rPr>
                        <a:t>After</a:t>
                      </a:r>
                      <a:endParaRPr lang="en-IN" sz="240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a:effectLst/>
                          <a:latin typeface="+mj-lt"/>
                        </a:rPr>
                        <a:t>Before</a:t>
                      </a:r>
                      <a:endParaRPr lang="en-IN" sz="240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effectLst/>
                          <a:latin typeface="+mj-lt"/>
                        </a:rPr>
                        <a:t>(2)</a:t>
                      </a:r>
                      <a:endParaRPr lang="en-IN" sz="2400" dirty="0">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t">
                        <a:spcBef>
                          <a:spcPts val="0"/>
                        </a:spcBef>
                        <a:spcAft>
                          <a:spcPts val="0"/>
                        </a:spcAft>
                      </a:pPr>
                      <a:r>
                        <a:rPr lang="en-IN" sz="2400" u="none" strike="noStrike" dirty="0">
                          <a:solidFill>
                            <a:srgbClr val="FF0000"/>
                          </a:solidFill>
                          <a:effectLst/>
                          <a:latin typeface="+mj-lt"/>
                        </a:rPr>
                        <a:t>New</a:t>
                      </a:r>
                      <a:endParaRPr lang="en-IN" sz="2400" dirty="0">
                        <a:solidFill>
                          <a:srgbClr val="FF0000"/>
                        </a:solidFill>
                        <a:effectLst/>
                        <a:latin typeface="+mj-lt"/>
                      </a:endParaRPr>
                    </a:p>
                  </a:txBody>
                  <a:tcPr marL="42162" marR="42162" marT="38548" marB="38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55780276"/>
                  </a:ext>
                </a:extLst>
              </a:tr>
            </a:tbl>
          </a:graphicData>
        </a:graphic>
      </p:graphicFrame>
    </p:spTree>
    <p:extLst>
      <p:ext uri="{BB962C8B-B14F-4D97-AF65-F5344CB8AC3E}">
        <p14:creationId xmlns:p14="http://schemas.microsoft.com/office/powerpoint/2010/main" val="3392182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a:bodyPr>
          <a:lstStyle/>
          <a:p>
            <a:pPr marL="0" indent="0" algn="ctr">
              <a:buNone/>
            </a:pPr>
            <a:r>
              <a:rPr lang="en-US" dirty="0" smtClean="0"/>
              <a:t>   </a:t>
            </a:r>
            <a:r>
              <a:rPr lang="en-US" u="sng" dirty="0" smtClean="0">
                <a:solidFill>
                  <a:srgbClr val="FF0000"/>
                </a:solidFill>
              </a:rPr>
              <a:t>OUTWARD SUPPLY</a:t>
            </a:r>
          </a:p>
          <a:p>
            <a:pPr algn="ctr"/>
            <a:r>
              <a:rPr lang="en-US" u="sng" dirty="0" smtClean="0"/>
              <a:t>E way bill :-</a:t>
            </a:r>
          </a:p>
          <a:p>
            <a:r>
              <a:rPr lang="en-US" dirty="0"/>
              <a:t> </a:t>
            </a:r>
            <a:r>
              <a:rPr lang="en-US" dirty="0" smtClean="0"/>
              <a:t>No of </a:t>
            </a:r>
            <a:r>
              <a:rPr lang="en-US" dirty="0" err="1" smtClean="0"/>
              <a:t>eway</a:t>
            </a:r>
            <a:r>
              <a:rPr lang="en-US" dirty="0" smtClean="0"/>
              <a:t> bill generated during the year</a:t>
            </a:r>
          </a:p>
          <a:p>
            <a:r>
              <a:rPr lang="en-US" dirty="0" smtClean="0"/>
              <a:t>No of </a:t>
            </a:r>
            <a:r>
              <a:rPr lang="en-US" dirty="0" err="1" smtClean="0"/>
              <a:t>Eway</a:t>
            </a:r>
            <a:r>
              <a:rPr lang="en-US" dirty="0" smtClean="0"/>
              <a:t> bill cancelled during the year</a:t>
            </a:r>
          </a:p>
          <a:p>
            <a:r>
              <a:rPr lang="en-US" dirty="0" smtClean="0"/>
              <a:t>Any detention of vehicle during the year</a:t>
            </a:r>
          </a:p>
          <a:p>
            <a:r>
              <a:rPr lang="en-US" dirty="0" smtClean="0"/>
              <a:t>Noting of </a:t>
            </a:r>
            <a:r>
              <a:rPr lang="en-US" dirty="0" err="1" smtClean="0"/>
              <a:t>eway</a:t>
            </a:r>
            <a:r>
              <a:rPr lang="en-US" dirty="0" smtClean="0"/>
              <a:t> bill </a:t>
            </a:r>
            <a:r>
              <a:rPr lang="en-US" smtClean="0"/>
              <a:t>number in </a:t>
            </a:r>
            <a:r>
              <a:rPr lang="en-US" dirty="0" smtClean="0"/>
              <a:t>tax invoice-copy of same shall be attached with tax invoice (may need at the time of department audit after some years)</a:t>
            </a: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239292142"/>
      </p:ext>
    </p:extLst>
  </p:cSld>
  <p:clrMapOvr>
    <a:masterClrMapping/>
  </p:clrMapOvr>
  <p:transition xmlns:p14="http://schemas.microsoft.com/office/powerpoint/2010/main">
    <p:wedg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10600" cy="639762"/>
          </a:xfrm>
        </p:spPr>
        <p:txBody>
          <a:bodyPr>
            <a:normAutofit/>
          </a:bodyPr>
          <a:lstStyle/>
          <a:p>
            <a:r>
              <a:rPr lang="en-US" sz="2400" dirty="0"/>
              <a:t>Accounts and records- preparation for </a:t>
            </a:r>
            <a:r>
              <a:rPr lang="en-US" sz="2400" dirty="0" err="1"/>
              <a:t>gst</a:t>
            </a:r>
            <a:r>
              <a:rPr lang="en-US" sz="2400" dirty="0"/>
              <a:t> audit</a:t>
            </a:r>
          </a:p>
        </p:txBody>
      </p:sp>
      <p:sp>
        <p:nvSpPr>
          <p:cNvPr id="3" name="Content Placeholder 2"/>
          <p:cNvSpPr>
            <a:spLocks noGrp="1"/>
          </p:cNvSpPr>
          <p:nvPr>
            <p:ph sz="quarter" idx="1"/>
          </p:nvPr>
        </p:nvSpPr>
        <p:spPr>
          <a:xfrm>
            <a:off x="381000" y="990600"/>
            <a:ext cx="8153400" cy="5483352"/>
          </a:xfrm>
        </p:spPr>
        <p:txBody>
          <a:bodyPr/>
          <a:lstStyle/>
          <a:p>
            <a:endParaRPr lang="en-US" dirty="0" smtClean="0"/>
          </a:p>
          <a:p>
            <a:endParaRPr lang="en-US" dirty="0"/>
          </a:p>
          <a:p>
            <a:r>
              <a:rPr lang="en-US" dirty="0" smtClean="0"/>
              <a:t>Notes on OUT WARD SUPPLY</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73254088"/>
      </p:ext>
    </p:extLst>
  </p:cSld>
  <p:clrMapOvr>
    <a:masterClrMapping/>
  </p:clrMapOvr>
  <p:transition xmlns:p14="http://schemas.microsoft.com/office/powerpoint/2010/main">
    <p:wedg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152400" y="914400"/>
            <a:ext cx="8153400" cy="5943600"/>
          </a:xfrm>
        </p:spPr>
        <p:txBody>
          <a:bodyPr>
            <a:normAutofit fontScale="70000" lnSpcReduction="20000"/>
          </a:bodyPr>
          <a:lstStyle/>
          <a:p>
            <a:r>
              <a:rPr lang="en-US" dirty="0" smtClean="0"/>
              <a:t>                   </a:t>
            </a:r>
            <a:r>
              <a:rPr lang="en-US" dirty="0" smtClean="0">
                <a:solidFill>
                  <a:srgbClr val="FF0000"/>
                </a:solidFill>
              </a:rPr>
              <a:t>OUTWARD SUPPLIES </a:t>
            </a:r>
          </a:p>
          <a:p>
            <a:r>
              <a:rPr lang="en-US" dirty="0" smtClean="0"/>
              <a:t>Yearly Summary (month wise) of Value of outward supply of (a) 3B ,(b) GSTR 1 and © Books of accounts –recommendation </a:t>
            </a:r>
          </a:p>
          <a:p>
            <a:pPr marL="0" indent="0">
              <a:buNone/>
            </a:pPr>
            <a:r>
              <a:rPr lang="en-US" dirty="0" smtClean="0"/>
              <a:t>       prepared as follows:-</a:t>
            </a:r>
          </a:p>
          <a:p>
            <a:r>
              <a:rPr lang="en-US" dirty="0" smtClean="0"/>
              <a:t>  </a:t>
            </a:r>
            <a:r>
              <a:rPr lang="en-US" dirty="0" err="1" smtClean="0"/>
              <a:t>outword</a:t>
            </a:r>
            <a:r>
              <a:rPr lang="en-US" dirty="0" smtClean="0"/>
              <a:t> supplies involving</a:t>
            </a:r>
          </a:p>
          <a:p>
            <a:r>
              <a:rPr lang="en-US" dirty="0" smtClean="0"/>
              <a:t>  (1)  works contracts,</a:t>
            </a:r>
          </a:p>
          <a:p>
            <a:r>
              <a:rPr lang="en-US" dirty="0" smtClean="0"/>
              <a:t>   (2) composite supplies,</a:t>
            </a:r>
          </a:p>
          <a:p>
            <a:r>
              <a:rPr lang="en-US" dirty="0" smtClean="0"/>
              <a:t>   (3) mixed supplies and </a:t>
            </a:r>
          </a:p>
          <a:p>
            <a:r>
              <a:rPr lang="en-US" dirty="0" smtClean="0"/>
              <a:t>   (4) continuous supplies</a:t>
            </a:r>
          </a:p>
          <a:p>
            <a:r>
              <a:rPr lang="en-US" dirty="0" smtClean="0"/>
              <a:t>   (5) Exports out of India</a:t>
            </a:r>
          </a:p>
          <a:p>
            <a:r>
              <a:rPr lang="en-US" dirty="0" smtClean="0"/>
              <a:t>   (6) Supply to SEZ</a:t>
            </a:r>
          </a:p>
          <a:p>
            <a:r>
              <a:rPr lang="en-US" dirty="0"/>
              <a:t> </a:t>
            </a:r>
            <a:r>
              <a:rPr lang="en-US" dirty="0" smtClean="0"/>
              <a:t>   (7) Deemed Exports</a:t>
            </a:r>
          </a:p>
          <a:p>
            <a:r>
              <a:rPr lang="en-US" dirty="0" smtClean="0"/>
              <a:t>   (8) Supplies attracting tax on reverse charge</a:t>
            </a:r>
            <a:endParaRPr lang="en-US" dirty="0" smtClean="0">
              <a:solidFill>
                <a:srgbClr val="FF0000"/>
              </a:solidFill>
            </a:endParaRPr>
          </a:p>
          <a:p>
            <a:r>
              <a:rPr lang="en-US" dirty="0" smtClean="0"/>
              <a:t>   (9) Exempted supply</a:t>
            </a:r>
          </a:p>
          <a:p>
            <a:r>
              <a:rPr lang="en-US" dirty="0" smtClean="0"/>
              <a:t>   (10) Non taxable sale</a:t>
            </a:r>
          </a:p>
          <a:p>
            <a:r>
              <a:rPr lang="en-US" dirty="0" smtClean="0"/>
              <a:t>   (11) Nil rated Sale</a:t>
            </a:r>
          </a:p>
          <a:p>
            <a:r>
              <a:rPr lang="en-US" dirty="0"/>
              <a:t> </a:t>
            </a:r>
            <a:r>
              <a:rPr lang="en-US" dirty="0" smtClean="0"/>
              <a:t>  </a:t>
            </a:r>
          </a:p>
          <a:p>
            <a:r>
              <a:rPr lang="en-US" dirty="0" smtClean="0"/>
              <a:t>Note :- supply related to E commerce operator shall be prepared separately</a:t>
            </a:r>
          </a:p>
          <a:p>
            <a:r>
              <a:rPr lang="en-US" dirty="0" smtClean="0"/>
              <a:t>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40328902"/>
      </p:ext>
    </p:extLst>
  </p:cSld>
  <p:clrMapOvr>
    <a:masterClrMapping/>
  </p:clrMapOvr>
  <p:transition xmlns:p14="http://schemas.microsoft.com/office/powerpoint/2010/main">
    <p:wedg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4873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304800" y="838200"/>
            <a:ext cx="8001000" cy="6019800"/>
          </a:xfrm>
        </p:spPr>
        <p:txBody>
          <a:bodyPr>
            <a:normAutofit fontScale="92500"/>
          </a:bodyPr>
          <a:lstStyle/>
          <a:p>
            <a:r>
              <a:rPr lang="en-US" dirty="0" smtClean="0"/>
              <a:t>                     </a:t>
            </a:r>
            <a:r>
              <a:rPr lang="en-US" dirty="0" smtClean="0">
                <a:solidFill>
                  <a:srgbClr val="FF0000"/>
                </a:solidFill>
              </a:rPr>
              <a:t>OUTWARD SUPPLY</a:t>
            </a:r>
          </a:p>
          <a:p>
            <a:r>
              <a:rPr lang="en-US" dirty="0" smtClean="0"/>
              <a:t>Detail </a:t>
            </a:r>
            <a:r>
              <a:rPr lang="en-US" dirty="0"/>
              <a:t>of Unique serial number of invoice issued</a:t>
            </a:r>
          </a:p>
          <a:p>
            <a:r>
              <a:rPr lang="en-US" dirty="0"/>
              <a:t> Detail of cancelled invoice-as per periodicity of return</a:t>
            </a:r>
          </a:p>
          <a:p>
            <a:r>
              <a:rPr lang="en-US" dirty="0"/>
              <a:t>Detail of debit and credit invoice-as per periodicity of return</a:t>
            </a:r>
          </a:p>
          <a:p>
            <a:r>
              <a:rPr lang="en-US" dirty="0"/>
              <a:t>Detail of Discount on taxable invoice</a:t>
            </a:r>
          </a:p>
          <a:p>
            <a:r>
              <a:rPr lang="en-US" dirty="0"/>
              <a:t>Detail of Goods sent for Job work and receipt of the same. Detail of Job work done</a:t>
            </a:r>
          </a:p>
          <a:p>
            <a:r>
              <a:rPr lang="en-US" dirty="0"/>
              <a:t>Detail of ISD and Cross charging</a:t>
            </a:r>
          </a:p>
          <a:p>
            <a:r>
              <a:rPr lang="en-US" dirty="0"/>
              <a:t>Compliance of Place of Supply of all outward supplies  </a:t>
            </a:r>
          </a:p>
          <a:p>
            <a:r>
              <a:rPr lang="en-US" dirty="0" smtClean="0"/>
              <a:t>Compliance of all time of supply provisions of all outward supplies</a:t>
            </a:r>
          </a:p>
          <a:p>
            <a:r>
              <a:rPr lang="en-US" dirty="0" smtClean="0"/>
              <a:t>Transaction attracting Valuation Rules and its determination of value.</a:t>
            </a:r>
          </a:p>
          <a:p>
            <a:r>
              <a:rPr lang="en-US" dirty="0" smtClean="0"/>
              <a:t>Detail of exports on LUT.</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052968638"/>
      </p:ext>
    </p:extLst>
  </p:cSld>
  <p:clrMapOvr>
    <a:masterClrMapping/>
  </p:clrMapOvr>
  <p:transition xmlns:p14="http://schemas.microsoft.com/office/powerpoint/2010/main">
    <p:wedg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685800"/>
            <a:ext cx="8382000" cy="6019800"/>
          </a:xfrm>
        </p:spPr>
        <p:txBody>
          <a:bodyPr>
            <a:normAutofit fontScale="25000" lnSpcReduction="20000"/>
          </a:bodyPr>
          <a:lstStyle/>
          <a:p>
            <a:r>
              <a:rPr lang="en-US" dirty="0" smtClean="0"/>
              <a:t>                                                                              </a:t>
            </a:r>
            <a:r>
              <a:rPr lang="en-US" sz="3800" dirty="0" smtClean="0"/>
              <a:t>OUTWARD SUPPLY</a:t>
            </a:r>
          </a:p>
          <a:p>
            <a:endParaRPr lang="en-US" sz="3800" dirty="0" smtClean="0"/>
          </a:p>
          <a:p>
            <a:r>
              <a:rPr lang="en-US" sz="7200" u="sng" dirty="0" smtClean="0"/>
              <a:t>Statement of Difference in value of supplies as per returns and financial statement of account </a:t>
            </a:r>
            <a:r>
              <a:rPr lang="en-US" sz="7200" u="sng" dirty="0" smtClean="0">
                <a:solidFill>
                  <a:srgbClr val="FF0000"/>
                </a:solidFill>
              </a:rPr>
              <a:t>(value of supply-section 15 of CGST ACT-Value of Taxable supply</a:t>
            </a:r>
            <a:r>
              <a:rPr lang="en-US" sz="7200" u="sng" dirty="0" smtClean="0"/>
              <a:t>)</a:t>
            </a:r>
          </a:p>
          <a:p>
            <a:pPr marL="0" indent="0" algn="ctr">
              <a:buNone/>
            </a:pPr>
            <a:endParaRPr lang="en-US" sz="7200" u="sng" dirty="0"/>
          </a:p>
          <a:p>
            <a:pPr marL="0" indent="0" algn="ctr">
              <a:buNone/>
            </a:pPr>
            <a:r>
              <a:rPr lang="en-US" sz="7200" b="1" dirty="0" smtClean="0"/>
              <a:t>(1)Section 15(1):- </a:t>
            </a:r>
          </a:p>
          <a:p>
            <a:pPr marL="0" indent="0" algn="ctr">
              <a:buNone/>
            </a:pPr>
            <a:endParaRPr lang="en-US" sz="7200" b="1" dirty="0" smtClean="0"/>
          </a:p>
          <a:p>
            <a:r>
              <a:rPr lang="en-US" sz="7200" b="1" dirty="0" smtClean="0"/>
              <a:t>Determination of Transaction value:- Section 15(1) provides that the value of supply of goods or services shall be the transaction </a:t>
            </a:r>
            <a:r>
              <a:rPr lang="en-US" sz="7200" b="1" dirty="0" err="1" smtClean="0"/>
              <a:t>value.The</a:t>
            </a:r>
            <a:r>
              <a:rPr lang="en-US" sz="7200" b="1" dirty="0" smtClean="0"/>
              <a:t> provision can be divided into-</a:t>
            </a:r>
          </a:p>
          <a:p>
            <a:r>
              <a:rPr lang="en-US" sz="7200" u="sng" dirty="0" smtClean="0"/>
              <a:t>(a) Price actually paid or payable for the supply of goods and services</a:t>
            </a:r>
          </a:p>
          <a:p>
            <a:r>
              <a:rPr lang="en-US" sz="7200" u="sng" dirty="0" smtClean="0"/>
              <a:t>(b) Recipient of supply is not a related person</a:t>
            </a:r>
          </a:p>
          <a:p>
            <a:r>
              <a:rPr lang="en-US" sz="7200" u="sng" dirty="0" smtClean="0"/>
              <a:t>© Price is sole consideration for supply</a:t>
            </a:r>
          </a:p>
          <a:p>
            <a:endParaRPr lang="en-US" sz="7200" u="sng" dirty="0" smtClean="0"/>
          </a:p>
          <a:p>
            <a:pPr marL="0" indent="0">
              <a:buNone/>
            </a:pPr>
            <a:r>
              <a:rPr lang="en-US" sz="7200" dirty="0"/>
              <a:t> </a:t>
            </a:r>
            <a:r>
              <a:rPr lang="en-US" sz="7200" dirty="0" smtClean="0"/>
              <a:t>The difference in return and financial statement  may be on account of following reasons:-</a:t>
            </a:r>
          </a:p>
          <a:p>
            <a:pPr marL="0" indent="0">
              <a:buNone/>
            </a:pPr>
            <a:r>
              <a:rPr lang="en-US" sz="7200" dirty="0"/>
              <a:t> </a:t>
            </a:r>
            <a:r>
              <a:rPr lang="en-US" sz="7200" dirty="0" smtClean="0"/>
              <a:t>    (a) consideration payable other than money i.e. </a:t>
            </a:r>
            <a:r>
              <a:rPr lang="en-US" sz="7200" dirty="0" err="1" smtClean="0"/>
              <a:t>barter,kind</a:t>
            </a:r>
            <a:r>
              <a:rPr lang="en-US" sz="7200" dirty="0" smtClean="0"/>
              <a:t> </a:t>
            </a:r>
            <a:r>
              <a:rPr lang="en-US" sz="7200" dirty="0" err="1" smtClean="0"/>
              <a:t>etc</a:t>
            </a:r>
            <a:endParaRPr lang="en-US" sz="7200" dirty="0" smtClean="0"/>
          </a:p>
          <a:p>
            <a:pPr marL="0" indent="0">
              <a:buNone/>
            </a:pPr>
            <a:r>
              <a:rPr lang="en-US" sz="7200" dirty="0"/>
              <a:t> </a:t>
            </a:r>
            <a:r>
              <a:rPr lang="en-US" sz="7200" dirty="0" smtClean="0"/>
              <a:t>    (b) suppliers and recipient are related party-consideration</a:t>
            </a:r>
          </a:p>
          <a:p>
            <a:pPr marL="0" indent="0">
              <a:buNone/>
            </a:pPr>
            <a:r>
              <a:rPr lang="en-US" sz="7200" dirty="0"/>
              <a:t> </a:t>
            </a:r>
            <a:r>
              <a:rPr lang="en-US" sz="7200" dirty="0" smtClean="0"/>
              <a:t>      © receipt as pure agent</a:t>
            </a:r>
          </a:p>
          <a:p>
            <a:pPr marL="0" indent="0">
              <a:buNone/>
            </a:pPr>
            <a:endParaRPr lang="en-US" sz="7200" dirty="0" smtClean="0"/>
          </a:p>
          <a:p>
            <a:pPr marL="0" indent="0">
              <a:buNone/>
            </a:pPr>
            <a:r>
              <a:rPr lang="en-US" sz="7200" dirty="0" smtClean="0"/>
              <a:t>      (include/less)</a:t>
            </a:r>
          </a:p>
          <a:p>
            <a:pPr marL="0" indent="0">
              <a:buNone/>
            </a:pPr>
            <a:endParaRPr lang="en-US" sz="7200" dirty="0"/>
          </a:p>
          <a:p>
            <a:pPr marL="0" indent="0" algn="ctr">
              <a:buNone/>
            </a:pPr>
            <a:r>
              <a:rPr lang="en-US" sz="3600" b="1" u="sng" dirty="0" smtClean="0"/>
              <a:t> </a:t>
            </a:r>
            <a:endParaRPr lang="en-US" sz="3600" dirty="0">
              <a:solidFill>
                <a:srgbClr val="FF0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570154710"/>
      </p:ext>
    </p:extLst>
  </p:cSld>
  <p:clrMapOvr>
    <a:masterClrMapping/>
  </p:clrMapOvr>
  <p:transition xmlns:p14="http://schemas.microsoft.com/office/powerpoint/2010/main">
    <p:wedg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559552"/>
          </a:xfrm>
        </p:spPr>
        <p:txBody>
          <a:bodyPr>
            <a:normAutofit fontScale="92500" lnSpcReduction="10000"/>
          </a:bodyPr>
          <a:lstStyle/>
          <a:p>
            <a:pPr marL="0" indent="0" algn="ctr">
              <a:buNone/>
            </a:pPr>
            <a:r>
              <a:rPr lang="en-US" dirty="0" smtClean="0"/>
              <a:t>   </a:t>
            </a:r>
            <a:r>
              <a:rPr lang="en-US" u="sng" dirty="0" smtClean="0">
                <a:solidFill>
                  <a:srgbClr val="FF0000"/>
                </a:solidFill>
              </a:rPr>
              <a:t>OUTWARD SUPPLY</a:t>
            </a:r>
          </a:p>
          <a:p>
            <a:pPr marL="0" indent="0" algn="ctr">
              <a:buNone/>
            </a:pPr>
            <a:r>
              <a:rPr lang="en-US" b="1" u="sng" dirty="0" smtClean="0"/>
              <a:t>(</a:t>
            </a:r>
            <a:r>
              <a:rPr lang="en-US" b="1" u="sng" dirty="0"/>
              <a:t>2)  Section 15(2)(a)-</a:t>
            </a:r>
          </a:p>
          <a:p>
            <a:pPr marL="0" indent="0">
              <a:buNone/>
            </a:pPr>
            <a:r>
              <a:rPr lang="en-US" dirty="0"/>
              <a:t>The value of supply shall include any </a:t>
            </a:r>
            <a:r>
              <a:rPr lang="en-US" dirty="0" err="1"/>
              <a:t>taxes,duties,fees</a:t>
            </a:r>
            <a:r>
              <a:rPr lang="en-US" dirty="0"/>
              <a:t> and charges levied under any law for the time being in force other than this CGST,SGST OR </a:t>
            </a:r>
            <a:r>
              <a:rPr lang="en-US" dirty="0" err="1"/>
              <a:t>IGST,</a:t>
            </a:r>
            <a:r>
              <a:rPr lang="en-US" dirty="0" err="1">
                <a:solidFill>
                  <a:srgbClr val="FF0000"/>
                </a:solidFill>
              </a:rPr>
              <a:t>if</a:t>
            </a:r>
            <a:r>
              <a:rPr lang="en-US" dirty="0">
                <a:solidFill>
                  <a:srgbClr val="FF0000"/>
                </a:solidFill>
              </a:rPr>
              <a:t> charged </a:t>
            </a:r>
            <a:r>
              <a:rPr lang="en-US" dirty="0" err="1">
                <a:solidFill>
                  <a:srgbClr val="FF0000"/>
                </a:solidFill>
              </a:rPr>
              <a:t>seperately</a:t>
            </a:r>
            <a:r>
              <a:rPr lang="en-US" dirty="0">
                <a:solidFill>
                  <a:srgbClr val="FF0000"/>
                </a:solidFill>
              </a:rPr>
              <a:t> by the supplier (include</a:t>
            </a:r>
            <a:r>
              <a:rPr lang="en-US" dirty="0" smtClean="0">
                <a:solidFill>
                  <a:srgbClr val="FF0000"/>
                </a:solidFill>
              </a:rPr>
              <a:t>)</a:t>
            </a:r>
          </a:p>
          <a:p>
            <a:pPr marL="0" indent="0">
              <a:buNone/>
            </a:pPr>
            <a:endParaRPr lang="en-US" dirty="0">
              <a:solidFill>
                <a:srgbClr val="FF0000"/>
              </a:solidFill>
            </a:endParaRPr>
          </a:p>
          <a:p>
            <a:pPr marL="0" indent="0">
              <a:buNone/>
            </a:pPr>
            <a:r>
              <a:rPr lang="en-US" dirty="0" smtClean="0">
                <a:solidFill>
                  <a:srgbClr val="FF0000"/>
                </a:solidFill>
              </a:rPr>
              <a:t>                            </a:t>
            </a:r>
            <a:r>
              <a:rPr lang="en-US" u="sng" dirty="0" smtClean="0"/>
              <a:t> (3) Section 15(2)(b)</a:t>
            </a:r>
          </a:p>
          <a:p>
            <a:pPr marL="0" indent="0">
              <a:buNone/>
            </a:pPr>
            <a:endParaRPr lang="en-US" u="sng" dirty="0" smtClean="0"/>
          </a:p>
          <a:p>
            <a:pPr marL="0" indent="0">
              <a:buNone/>
            </a:pPr>
            <a:r>
              <a:rPr lang="en-US" dirty="0" smtClean="0"/>
              <a:t>The value of supply shall include any amount that the supplier is liable to pay in relation to such supply but which has been incurred by the recipient of the supply and not included in the price actually paid or payable for the goods or services or both-</a:t>
            </a:r>
            <a:r>
              <a:rPr lang="en-US" dirty="0" err="1" smtClean="0"/>
              <a:t>fright,royalty,licence</a:t>
            </a:r>
            <a:r>
              <a:rPr lang="en-US" dirty="0" smtClean="0"/>
              <a:t> fees </a:t>
            </a:r>
            <a:r>
              <a:rPr lang="en-US" dirty="0" err="1" smtClean="0"/>
              <a:t>etc</a:t>
            </a:r>
            <a:r>
              <a:rPr lang="en-US" dirty="0" smtClean="0"/>
              <a:t> (</a:t>
            </a:r>
            <a:r>
              <a:rPr lang="en-US" dirty="0" smtClean="0">
                <a:solidFill>
                  <a:srgbClr val="FF0000"/>
                </a:solidFill>
              </a:rPr>
              <a:t>include)</a:t>
            </a:r>
          </a:p>
          <a:p>
            <a:pPr marL="0" indent="0">
              <a:buNone/>
            </a:pPr>
            <a:r>
              <a:rPr lang="en-US" dirty="0">
                <a:solidFill>
                  <a:srgbClr val="FF0000"/>
                </a:solidFill>
              </a:rPr>
              <a:t> </a:t>
            </a:r>
            <a:r>
              <a:rPr lang="en-US" dirty="0" smtClean="0">
                <a:solidFill>
                  <a:srgbClr val="FF0000"/>
                </a:solidFill>
              </a:rPr>
              <a:t>             </a:t>
            </a: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a:p>
            <a:endParaRPr lang="en-US" dirty="0" smtClean="0"/>
          </a:p>
          <a:p>
            <a:endParaRPr lang="en-US" dirty="0" smtClean="0"/>
          </a:p>
          <a:p>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670552815"/>
      </p:ext>
    </p:extLst>
  </p:cSld>
  <p:clrMapOvr>
    <a:masterClrMapping/>
  </p:clrMapOvr>
  <p:transition xmlns:p14="http://schemas.microsoft.com/office/powerpoint/2010/main">
    <p:wedg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a:bodyPr>
          <a:lstStyle/>
          <a:p>
            <a:pPr marL="0" indent="0" algn="ctr">
              <a:buNone/>
            </a:pPr>
            <a:r>
              <a:rPr lang="en-US" dirty="0" smtClean="0"/>
              <a:t>   </a:t>
            </a:r>
            <a:r>
              <a:rPr lang="en-US" u="sng" dirty="0" smtClean="0">
                <a:solidFill>
                  <a:srgbClr val="FF0000"/>
                </a:solidFill>
              </a:rPr>
              <a:t>OUTWARD SUPPLY</a:t>
            </a:r>
          </a:p>
          <a:p>
            <a:pPr marL="0" indent="0" algn="ctr">
              <a:buNone/>
            </a:pPr>
            <a:r>
              <a:rPr lang="en-US" b="1" u="sng" dirty="0" smtClean="0"/>
              <a:t>(4)  </a:t>
            </a:r>
            <a:r>
              <a:rPr lang="en-US" b="1" u="sng" dirty="0"/>
              <a:t>Section 15(2)</a:t>
            </a:r>
            <a:r>
              <a:rPr lang="en-US" b="1" u="sng" dirty="0" smtClean="0"/>
              <a:t>(c)</a:t>
            </a:r>
            <a:r>
              <a:rPr lang="en-US" b="1" u="sng" dirty="0"/>
              <a:t>-</a:t>
            </a:r>
          </a:p>
          <a:p>
            <a:pPr marL="0" indent="0">
              <a:buNone/>
            </a:pPr>
            <a:r>
              <a:rPr lang="en-US" dirty="0"/>
              <a:t>The value of supply shall </a:t>
            </a:r>
            <a:r>
              <a:rPr lang="en-US" dirty="0" smtClean="0"/>
              <a:t>include incidental </a:t>
            </a:r>
            <a:r>
              <a:rPr lang="en-US" dirty="0" err="1" smtClean="0"/>
              <a:t>expenses,including</a:t>
            </a:r>
            <a:r>
              <a:rPr lang="en-US" dirty="0" smtClean="0"/>
              <a:t> commission and packing charges or any amount charged for any thing done by the supplier in respect of supply of goods or services or both </a:t>
            </a:r>
            <a:r>
              <a:rPr lang="en-US" dirty="0" smtClean="0">
                <a:solidFill>
                  <a:srgbClr val="FF0000"/>
                </a:solidFill>
              </a:rPr>
              <a:t>at the time of or before</a:t>
            </a:r>
            <a:r>
              <a:rPr lang="en-US" dirty="0" smtClean="0"/>
              <a:t> delivery of goods or supply of services </a:t>
            </a:r>
            <a:r>
              <a:rPr lang="en-US" dirty="0" smtClean="0">
                <a:solidFill>
                  <a:srgbClr val="FF0000"/>
                </a:solidFill>
              </a:rPr>
              <a:t>(include)</a:t>
            </a:r>
            <a:endParaRPr lang="en-US" dirty="0">
              <a:solidFill>
                <a:srgbClr val="FF0000"/>
              </a:solidFill>
            </a:endParaRPr>
          </a:p>
          <a:p>
            <a:pPr marL="0" indent="0" algn="ctr">
              <a:buNone/>
            </a:pPr>
            <a:r>
              <a:rPr lang="en-US" b="1" u="sng" dirty="0" smtClean="0"/>
              <a:t>(5)  </a:t>
            </a:r>
            <a:r>
              <a:rPr lang="en-US" b="1" u="sng" dirty="0"/>
              <a:t>Section 15(2)</a:t>
            </a:r>
            <a:r>
              <a:rPr lang="en-US" b="1" u="sng" dirty="0" smtClean="0"/>
              <a:t>(d)</a:t>
            </a:r>
            <a:r>
              <a:rPr lang="en-US" b="1" u="sng" dirty="0"/>
              <a:t>-</a:t>
            </a:r>
          </a:p>
          <a:p>
            <a:pPr marL="0" indent="0">
              <a:buNone/>
            </a:pPr>
            <a:r>
              <a:rPr lang="en-US" dirty="0"/>
              <a:t>The value of supply shall include </a:t>
            </a:r>
            <a:r>
              <a:rPr lang="en-US" dirty="0" smtClean="0"/>
              <a:t>interest or late fees or penalty for delayed payment of any consideration for any supply </a:t>
            </a:r>
            <a:r>
              <a:rPr lang="en-US" dirty="0" smtClean="0">
                <a:solidFill>
                  <a:srgbClr val="FF0000"/>
                </a:solidFill>
              </a:rPr>
              <a:t>(include)</a:t>
            </a:r>
          </a:p>
          <a:p>
            <a:pPr marL="0" indent="0">
              <a:buNone/>
            </a:pPr>
            <a:endParaRPr lang="en-US" dirty="0">
              <a:solidFill>
                <a:srgbClr val="FF0000"/>
              </a:solidFill>
            </a:endParaRPr>
          </a:p>
          <a:p>
            <a:pPr marL="0" indent="0">
              <a:buNone/>
            </a:pPr>
            <a:endParaRPr lang="en-US" dirty="0">
              <a:solidFill>
                <a:srgbClr val="FF0000"/>
              </a:solidFill>
            </a:endParaRPr>
          </a:p>
          <a:p>
            <a:endParaRPr lang="en-US" dirty="0" smtClean="0"/>
          </a:p>
          <a:p>
            <a:endParaRPr lang="en-US" dirty="0" smtClean="0"/>
          </a:p>
          <a:p>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498282923"/>
      </p:ext>
    </p:extLst>
  </p:cSld>
  <p:clrMapOvr>
    <a:masterClrMapping/>
  </p:clrMapOvr>
  <p:transition xmlns:p14="http://schemas.microsoft.com/office/powerpoint/2010/main">
    <p:wedge/>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457200"/>
          </a:xfrm>
        </p:spPr>
        <p:txBody>
          <a:bodyPr>
            <a:normAutofit/>
          </a:bodyPr>
          <a:lstStyle/>
          <a:p>
            <a:r>
              <a:rPr lang="en-US" sz="2400" b="1" dirty="0"/>
              <a:t>Accounts and records- preparation for </a:t>
            </a:r>
            <a:r>
              <a:rPr lang="en-US" sz="2400" b="1" dirty="0" err="1"/>
              <a:t>gst</a:t>
            </a:r>
            <a:r>
              <a:rPr lang="en-US" sz="2400" b="1" dirty="0"/>
              <a:t> audit</a:t>
            </a:r>
          </a:p>
        </p:txBody>
      </p:sp>
      <p:sp>
        <p:nvSpPr>
          <p:cNvPr id="3" name="Content Placeholder 2"/>
          <p:cNvSpPr>
            <a:spLocks noGrp="1"/>
          </p:cNvSpPr>
          <p:nvPr>
            <p:ph sz="quarter" idx="1"/>
          </p:nvPr>
        </p:nvSpPr>
        <p:spPr>
          <a:xfrm>
            <a:off x="228600" y="914400"/>
            <a:ext cx="8077200" cy="5791200"/>
          </a:xfrm>
        </p:spPr>
        <p:txBody>
          <a:bodyPr>
            <a:normAutofit lnSpcReduction="10000"/>
          </a:bodyPr>
          <a:lstStyle/>
          <a:p>
            <a:pPr marL="0" indent="0" algn="ctr">
              <a:buNone/>
            </a:pPr>
            <a:r>
              <a:rPr lang="en-US" dirty="0" smtClean="0"/>
              <a:t>   </a:t>
            </a:r>
            <a:r>
              <a:rPr lang="en-US" u="sng" dirty="0" smtClean="0">
                <a:solidFill>
                  <a:srgbClr val="FF0000"/>
                </a:solidFill>
              </a:rPr>
              <a:t>OUTWARD SUPPLY</a:t>
            </a:r>
          </a:p>
          <a:p>
            <a:pPr marL="0" indent="0" algn="ctr">
              <a:buNone/>
            </a:pPr>
            <a:r>
              <a:rPr lang="en-US" b="1" u="sng" dirty="0" smtClean="0"/>
              <a:t>(6)  </a:t>
            </a:r>
            <a:r>
              <a:rPr lang="en-US" b="1" u="sng" dirty="0"/>
              <a:t>Section 15(2)</a:t>
            </a:r>
            <a:r>
              <a:rPr lang="en-US" b="1" u="sng" dirty="0" smtClean="0"/>
              <a:t>(e)</a:t>
            </a:r>
            <a:r>
              <a:rPr lang="en-US" b="1" u="sng" dirty="0"/>
              <a:t>-</a:t>
            </a:r>
          </a:p>
          <a:p>
            <a:pPr marL="0" indent="0">
              <a:buNone/>
            </a:pPr>
            <a:r>
              <a:rPr lang="en-US" dirty="0"/>
              <a:t>The value of supply shall </a:t>
            </a:r>
            <a:r>
              <a:rPr lang="en-US" dirty="0" smtClean="0"/>
              <a:t>include subsides linked to the price excluding subsidies provided by Central Government and State Governments</a:t>
            </a:r>
            <a:r>
              <a:rPr lang="en-US" dirty="0" smtClean="0">
                <a:solidFill>
                  <a:srgbClr val="FF0000"/>
                </a:solidFill>
              </a:rPr>
              <a:t>(Include)</a:t>
            </a:r>
          </a:p>
          <a:p>
            <a:pPr marL="0" indent="0">
              <a:buNone/>
            </a:pPr>
            <a:endParaRPr lang="en-US" dirty="0">
              <a:solidFill>
                <a:srgbClr val="FF0000"/>
              </a:solidFill>
            </a:endParaRPr>
          </a:p>
          <a:p>
            <a:pPr marL="0" indent="0" algn="ctr">
              <a:buNone/>
            </a:pPr>
            <a:r>
              <a:rPr lang="en-US" b="1" u="sng" dirty="0" smtClean="0"/>
              <a:t>(7)  </a:t>
            </a:r>
            <a:r>
              <a:rPr lang="en-US" b="1" u="sng" dirty="0"/>
              <a:t>Section 15</a:t>
            </a:r>
            <a:r>
              <a:rPr lang="en-US" b="1" u="sng" dirty="0" smtClean="0"/>
              <a:t>(3)</a:t>
            </a:r>
            <a:endParaRPr lang="en-US" b="1" u="sng" dirty="0"/>
          </a:p>
          <a:p>
            <a:pPr marL="0" indent="0">
              <a:buNone/>
            </a:pPr>
            <a:r>
              <a:rPr lang="en-US" dirty="0"/>
              <a:t>The value of supply shall </a:t>
            </a:r>
            <a:r>
              <a:rPr lang="en-US" dirty="0" smtClean="0">
                <a:solidFill>
                  <a:srgbClr val="FF0000"/>
                </a:solidFill>
              </a:rPr>
              <a:t>not include any discount</a:t>
            </a:r>
            <a:r>
              <a:rPr lang="en-US" dirty="0" smtClean="0"/>
              <a:t> which is given(a) </a:t>
            </a:r>
            <a:r>
              <a:rPr lang="en-US" dirty="0" smtClean="0">
                <a:solidFill>
                  <a:srgbClr val="800000"/>
                </a:solidFill>
              </a:rPr>
              <a:t>pre supply discount</a:t>
            </a:r>
            <a:r>
              <a:rPr lang="en-US" dirty="0" smtClean="0"/>
              <a:t>:-before or at the time of supply duly recorded in invoice(b)</a:t>
            </a:r>
            <a:r>
              <a:rPr lang="en-US" dirty="0" smtClean="0">
                <a:solidFill>
                  <a:srgbClr val="800000"/>
                </a:solidFill>
              </a:rPr>
              <a:t>post supply discount</a:t>
            </a:r>
            <a:r>
              <a:rPr lang="en-US" dirty="0" smtClean="0">
                <a:solidFill>
                  <a:srgbClr val="FF0000"/>
                </a:solidFill>
                <a:sym typeface="Wingdings"/>
              </a:rPr>
              <a:t>(1) </a:t>
            </a:r>
            <a:r>
              <a:rPr lang="en-US" dirty="0" smtClean="0">
                <a:sym typeface="Wingdings"/>
              </a:rPr>
              <a:t>such discount is </a:t>
            </a:r>
            <a:r>
              <a:rPr lang="en-US" dirty="0" err="1" smtClean="0">
                <a:sym typeface="Wingdings"/>
              </a:rPr>
              <a:t>establised</a:t>
            </a:r>
            <a:r>
              <a:rPr lang="en-US" dirty="0" smtClean="0">
                <a:sym typeface="Wingdings"/>
              </a:rPr>
              <a:t> in terms of agreement entered into at or before the time of such supply and specifically linked to relevant invoices</a:t>
            </a:r>
            <a:r>
              <a:rPr lang="en-US" dirty="0" smtClean="0">
                <a:solidFill>
                  <a:srgbClr val="FF0000"/>
                </a:solidFill>
                <a:sym typeface="Wingdings"/>
              </a:rPr>
              <a:t>(2) </a:t>
            </a:r>
            <a:r>
              <a:rPr lang="en-US" dirty="0" smtClean="0">
                <a:sym typeface="Wingdings"/>
              </a:rPr>
              <a:t>input tax credit as is attributable to the discount on the basis of document issued by the supplier has been reversed by the recipient of the supply</a:t>
            </a:r>
            <a:endParaRPr lang="en-US" dirty="0" smtClean="0">
              <a:solidFill>
                <a:srgbClr val="FF0000"/>
              </a:solidFill>
            </a:endParaRPr>
          </a:p>
          <a:p>
            <a:endParaRPr lang="en-US" dirty="0" smtClean="0"/>
          </a:p>
          <a:p>
            <a:endParaRPr lang="en-US" dirty="0" smtClean="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350118424"/>
      </p:ext>
    </p:extLst>
  </p:cSld>
  <p:clrMapOvr>
    <a:masterClrMapping/>
  </p:clrMapOvr>
  <p:transition xmlns:p14="http://schemas.microsoft.com/office/powerpoint/2010/main">
    <p:wedge/>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NOTES INPUT TAX CREDIT </a:t>
            </a: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948573742"/>
      </p:ext>
    </p:extLst>
  </p:cSld>
  <p:clrMapOvr>
    <a:masterClrMapping/>
  </p:clrMapOvr>
  <p:transition xmlns:p14="http://schemas.microsoft.com/office/powerpoint/2010/mai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487362"/>
          </a:xfrm>
        </p:spPr>
        <p:txBody>
          <a:bodyPr>
            <a:normAutofit fontScale="90000"/>
          </a:bodyPr>
          <a:lstStyle/>
          <a:p>
            <a:r>
              <a:rPr lang="en-US" dirty="0"/>
              <a:t>Accounts and records- preparation for </a:t>
            </a:r>
            <a:r>
              <a:rPr lang="en-US" dirty="0" err="1"/>
              <a:t>gst</a:t>
            </a:r>
            <a:r>
              <a:rPr lang="en-US" dirty="0"/>
              <a:t> audit</a:t>
            </a:r>
          </a:p>
        </p:txBody>
      </p:sp>
      <p:sp>
        <p:nvSpPr>
          <p:cNvPr id="3" name="Content Placeholder 2"/>
          <p:cNvSpPr>
            <a:spLocks noGrp="1"/>
          </p:cNvSpPr>
          <p:nvPr>
            <p:ph sz="quarter" idx="1"/>
          </p:nvPr>
        </p:nvSpPr>
        <p:spPr>
          <a:xfrm>
            <a:off x="152400" y="838200"/>
            <a:ext cx="8153400" cy="6019800"/>
          </a:xfrm>
        </p:spPr>
        <p:txBody>
          <a:bodyPr>
            <a:normAutofit/>
          </a:bodyPr>
          <a:lstStyle/>
          <a:p>
            <a:r>
              <a:rPr lang="en-US" dirty="0" smtClean="0"/>
              <a:t>                        </a:t>
            </a:r>
            <a:r>
              <a:rPr lang="en-US" dirty="0" smtClean="0">
                <a:solidFill>
                  <a:srgbClr val="FF0000"/>
                </a:solidFill>
              </a:rPr>
              <a:t>GENERAL CHECK LIST slide 7</a:t>
            </a:r>
          </a:p>
          <a:p>
            <a:pPr algn="ctr"/>
            <a:r>
              <a:rPr lang="en-US" sz="2000" dirty="0" smtClean="0">
                <a:solidFill>
                  <a:srgbClr val="3366FF"/>
                </a:solidFill>
              </a:rPr>
              <a:t>Anti-Profiteering</a:t>
            </a:r>
            <a:r>
              <a:rPr lang="en-US" sz="2000" dirty="0" smtClean="0">
                <a:solidFill>
                  <a:srgbClr val="3366FF"/>
                </a:solidFill>
                <a:sym typeface="Wingdings"/>
              </a:rPr>
              <a:t>(Two slides)</a:t>
            </a:r>
            <a:endParaRPr lang="en-US" sz="2000" dirty="0" smtClean="0"/>
          </a:p>
          <a:p>
            <a:r>
              <a:rPr lang="en-US" sz="2000" dirty="0" smtClean="0"/>
              <a:t>Section 171-(1) Any reduction in rate of tax on any supply of goods or services or the benefit of input tax credit shall be passed on to the recipient by way of commensurate reduction in </a:t>
            </a:r>
            <a:r>
              <a:rPr lang="en-US" sz="2000" dirty="0" err="1" smtClean="0"/>
              <a:t>price.To</a:t>
            </a:r>
            <a:r>
              <a:rPr lang="en-US" sz="2000" dirty="0" smtClean="0"/>
              <a:t> check Anti-profiteering Please prepare statement as follows</a:t>
            </a:r>
          </a:p>
          <a:p>
            <a:endParaRPr lang="en-US" dirty="0" smtClean="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529313378"/>
              </p:ext>
            </p:extLst>
          </p:nvPr>
        </p:nvGraphicFramePr>
        <p:xfrm>
          <a:off x="304800" y="3124201"/>
          <a:ext cx="8153400" cy="3713478"/>
        </p:xfrm>
        <a:graphic>
          <a:graphicData uri="http://schemas.openxmlformats.org/drawingml/2006/table">
            <a:tbl>
              <a:tblPr firstRow="1" bandRow="1">
                <a:tableStyleId>{5C22544A-7EE6-4342-B048-85BDC9FD1C3A}</a:tableStyleId>
              </a:tblPr>
              <a:tblGrid>
                <a:gridCol w="2717800"/>
                <a:gridCol w="2717800"/>
                <a:gridCol w="2717800"/>
              </a:tblGrid>
              <a:tr h="405992">
                <a:tc>
                  <a:txBody>
                    <a:bodyPr/>
                    <a:lstStyle/>
                    <a:p>
                      <a:r>
                        <a:rPr lang="en-US" sz="1400" dirty="0" smtClean="0"/>
                        <a:t>PARTICLUARS</a:t>
                      </a:r>
                      <a:endParaRPr lang="en-US" sz="1400" dirty="0"/>
                    </a:p>
                  </a:txBody>
                  <a:tcPr/>
                </a:tc>
                <a:tc>
                  <a:txBody>
                    <a:bodyPr/>
                    <a:lstStyle/>
                    <a:p>
                      <a:r>
                        <a:rPr lang="en-US" sz="1400" dirty="0" smtClean="0"/>
                        <a:t>CURRENT</a:t>
                      </a:r>
                      <a:r>
                        <a:rPr lang="en-US" sz="1400" baseline="0" dirty="0" smtClean="0"/>
                        <a:t> YEAR</a:t>
                      </a:r>
                      <a:endParaRPr lang="en-US" sz="1400" dirty="0"/>
                    </a:p>
                  </a:txBody>
                  <a:tcPr/>
                </a:tc>
                <a:tc>
                  <a:txBody>
                    <a:bodyPr/>
                    <a:lstStyle/>
                    <a:p>
                      <a:r>
                        <a:rPr lang="en-US" sz="1400" dirty="0" smtClean="0"/>
                        <a:t>PREVIOUS YEAR</a:t>
                      </a:r>
                      <a:endParaRPr lang="en-US" sz="1400" dirty="0"/>
                    </a:p>
                  </a:txBody>
                  <a:tcPr/>
                </a:tc>
              </a:tr>
              <a:tr h="405992">
                <a:tc>
                  <a:txBody>
                    <a:bodyPr/>
                    <a:lstStyle/>
                    <a:p>
                      <a:r>
                        <a:rPr lang="en-US" dirty="0" smtClean="0"/>
                        <a:t>Sales</a:t>
                      </a:r>
                      <a:endParaRPr lang="en-US" dirty="0"/>
                    </a:p>
                  </a:txBody>
                  <a:tcPr/>
                </a:tc>
                <a:tc>
                  <a:txBody>
                    <a:bodyPr/>
                    <a:lstStyle/>
                    <a:p>
                      <a:endParaRPr lang="en-US"/>
                    </a:p>
                  </a:txBody>
                  <a:tcPr/>
                </a:tc>
                <a:tc>
                  <a:txBody>
                    <a:bodyPr/>
                    <a:lstStyle/>
                    <a:p>
                      <a:endParaRPr lang="en-US"/>
                    </a:p>
                  </a:txBody>
                  <a:tcPr/>
                </a:tc>
              </a:tr>
              <a:tr h="682068">
                <a:tc>
                  <a:txBody>
                    <a:bodyPr/>
                    <a:lstStyle/>
                    <a:p>
                      <a:r>
                        <a:rPr lang="en-US" dirty="0" smtClean="0"/>
                        <a:t>Less:- Cost</a:t>
                      </a:r>
                      <a:r>
                        <a:rPr lang="en-US" baseline="0" dirty="0" smtClean="0"/>
                        <a:t> of Goods Sold</a:t>
                      </a:r>
                      <a:endParaRPr lang="en-US" dirty="0"/>
                    </a:p>
                  </a:txBody>
                  <a:tcPr/>
                </a:tc>
                <a:tc>
                  <a:txBody>
                    <a:bodyPr/>
                    <a:lstStyle/>
                    <a:p>
                      <a:endParaRPr lang="en-US" dirty="0"/>
                    </a:p>
                  </a:txBody>
                  <a:tcPr/>
                </a:tc>
                <a:tc>
                  <a:txBody>
                    <a:bodyPr/>
                    <a:lstStyle/>
                    <a:p>
                      <a:endParaRPr lang="en-US" dirty="0"/>
                    </a:p>
                  </a:txBody>
                  <a:tcPr/>
                </a:tc>
              </a:tr>
              <a:tr h="622522">
                <a:tc>
                  <a:txBody>
                    <a:bodyPr/>
                    <a:lstStyle/>
                    <a:p>
                      <a:r>
                        <a:rPr lang="en-US" dirty="0" smtClean="0"/>
                        <a:t>Gross Profit</a:t>
                      </a:r>
                      <a:endParaRPr lang="en-US" dirty="0"/>
                    </a:p>
                  </a:txBody>
                  <a:tcPr/>
                </a:tc>
                <a:tc>
                  <a:txBody>
                    <a:bodyPr/>
                    <a:lstStyle/>
                    <a:p>
                      <a:endParaRPr lang="en-US" dirty="0"/>
                    </a:p>
                  </a:txBody>
                  <a:tcPr/>
                </a:tc>
                <a:tc>
                  <a:txBody>
                    <a:bodyPr/>
                    <a:lstStyle/>
                    <a:p>
                      <a:endParaRPr lang="en-US" dirty="0"/>
                    </a:p>
                  </a:txBody>
                  <a:tcPr/>
                </a:tc>
              </a:tr>
              <a:tr h="622522">
                <a:tc>
                  <a:txBody>
                    <a:bodyPr/>
                    <a:lstStyle/>
                    <a:p>
                      <a:r>
                        <a:rPr lang="en-US" dirty="0" smtClean="0"/>
                        <a:t>Ratio</a:t>
                      </a:r>
                      <a:r>
                        <a:rPr lang="en-US" baseline="0" dirty="0" smtClean="0"/>
                        <a:t> of Gross Profit</a:t>
                      </a:r>
                      <a:endParaRPr lang="en-US" dirty="0"/>
                    </a:p>
                  </a:txBody>
                  <a:tcPr/>
                </a:tc>
                <a:tc>
                  <a:txBody>
                    <a:bodyPr/>
                    <a:lstStyle/>
                    <a:p>
                      <a:endParaRPr lang="en-US" dirty="0"/>
                    </a:p>
                  </a:txBody>
                  <a:tcPr/>
                </a:tc>
                <a:tc>
                  <a:txBody>
                    <a:bodyPr/>
                    <a:lstStyle/>
                    <a:p>
                      <a:endParaRPr lang="en-US" dirty="0"/>
                    </a:p>
                  </a:txBody>
                  <a:tcPr/>
                </a:tc>
              </a:tr>
              <a:tr h="974382">
                <a:tc>
                  <a:txBody>
                    <a:bodyPr/>
                    <a:lstStyle/>
                    <a:p>
                      <a:r>
                        <a:rPr lang="en-US" dirty="0" smtClean="0"/>
                        <a:t>Increase/decrease compare to previous</a:t>
                      </a:r>
                      <a:r>
                        <a:rPr lang="en-US" baseline="0" dirty="0" smtClean="0"/>
                        <a:t> year</a:t>
                      </a:r>
                      <a:endParaRPr lang="en-US" dirty="0"/>
                    </a:p>
                  </a:txBody>
                  <a:tcPr/>
                </a:tc>
                <a:tc>
                  <a:txBody>
                    <a:bodyPr/>
                    <a:lstStyle/>
                    <a:p>
                      <a:endParaRPr lang="en-US" dirty="0"/>
                    </a:p>
                  </a:txBody>
                  <a:tcPr/>
                </a:tc>
                <a:tc>
                  <a:txBody>
                    <a:bodyPr/>
                    <a:lstStyle/>
                    <a:p>
                      <a:r>
                        <a:rPr lang="en-US" dirty="0" smtClean="0"/>
                        <a:t>Not applicable</a:t>
                      </a:r>
                      <a:endParaRPr lang="en-US" dirty="0"/>
                    </a:p>
                  </a:txBody>
                  <a:tcPr/>
                </a:tc>
              </a:tr>
            </a:tbl>
          </a:graphicData>
        </a:graphic>
      </p:graphicFrame>
    </p:spTree>
    <p:extLst>
      <p:ext uri="{BB962C8B-B14F-4D97-AF65-F5344CB8AC3E}">
        <p14:creationId xmlns:p14="http://schemas.microsoft.com/office/powerpoint/2010/main" val="148209190"/>
      </p:ext>
    </p:extLst>
  </p:cSld>
  <p:clrMapOvr>
    <a:masterClrMapping/>
  </p:clrMapOvr>
  <p:transition xmlns:p14="http://schemas.microsoft.com/office/powerpoint/2010/main">
    <p:wedg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Input tax credit-Note –REFER SECTION 17 AND 18 OF THE CGST ACT</a:t>
            </a:r>
            <a:endParaRPr lang="en-US" dirty="0"/>
          </a:p>
        </p:txBody>
      </p:sp>
      <p:sp>
        <p:nvSpPr>
          <p:cNvPr id="3" name="Content Placeholder 2"/>
          <p:cNvSpPr>
            <a:spLocks noGrp="1"/>
          </p:cNvSpPr>
          <p:nvPr>
            <p:ph sz="quarter" idx="1"/>
          </p:nvPr>
        </p:nvSpPr>
        <p:spPr>
          <a:xfrm>
            <a:off x="152400" y="1447800"/>
            <a:ext cx="8382000" cy="5334000"/>
          </a:xfrm>
        </p:spPr>
        <p:txBody>
          <a:bodyPr>
            <a:normAutofit fontScale="85000" lnSpcReduction="20000"/>
          </a:bodyPr>
          <a:lstStyle/>
          <a:p>
            <a:r>
              <a:rPr lang="en-US" dirty="0" smtClean="0"/>
              <a:t>1</a:t>
            </a:r>
            <a:r>
              <a:rPr lang="en-US" b="1" dirty="0"/>
              <a:t>Rule-1. Documentary requirements and conditions for claiming input tax credit </a:t>
            </a:r>
            <a:endParaRPr lang="en-US" dirty="0"/>
          </a:p>
          <a:p>
            <a:r>
              <a:rPr lang="en-US" dirty="0"/>
              <a:t>(1) The input tax credit shall be availed by a registered person, including the Input Service Distributor, on the basis of any of the following documents, namely:- </a:t>
            </a:r>
          </a:p>
          <a:p>
            <a:r>
              <a:rPr lang="en-US" dirty="0"/>
              <a:t>(a)  an invoice issued by the supplier of goods or services or both in accordance with the provisions of section 31; </a:t>
            </a:r>
          </a:p>
          <a:p>
            <a:r>
              <a:rPr lang="en-US" dirty="0"/>
              <a:t>(b)  an invoice issued in accordance with the provisions of clause (f) of sub-section (3) of section 31(reverse charge), subject to payment of tax; </a:t>
            </a:r>
          </a:p>
          <a:p>
            <a:r>
              <a:rPr lang="en-US" dirty="0"/>
              <a:t>(c)  a debit note issued by a supplier in accordance with the provisions of section 34; </a:t>
            </a:r>
          </a:p>
          <a:p>
            <a:r>
              <a:rPr lang="en-US" dirty="0"/>
              <a:t>(d)  a bill of entry or any similar document prescribed under the Customs Act, 1962 or </a:t>
            </a:r>
            <a:r>
              <a:rPr lang="en-US" dirty="0" smtClean="0"/>
              <a:t>rules </a:t>
            </a:r>
            <a:r>
              <a:rPr lang="en-US" dirty="0"/>
              <a:t>made thereunder for assessment of integrated tax on imports; </a:t>
            </a:r>
          </a:p>
          <a:p>
            <a:r>
              <a:rPr lang="en-US" dirty="0"/>
              <a:t>(e)  an ISD invoice or ISD credit note or any document issued by an Input Service </a:t>
            </a:r>
            <a:r>
              <a:rPr lang="en-US" dirty="0" smtClean="0"/>
              <a:t>Distributor </a:t>
            </a:r>
            <a:r>
              <a:rPr lang="en-US" dirty="0"/>
              <a:t>in accordance with the provisions of sub-rule (1) of rule invoice.7. </a:t>
            </a:r>
          </a:p>
          <a:p>
            <a:endParaRPr lang="en-US" dirty="0"/>
          </a:p>
          <a:p>
            <a:pPr marL="0" indent="0" algn="just">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196088409"/>
      </p:ext>
    </p:extLst>
  </p:cSld>
  <p:clrMapOvr>
    <a:masterClrMapping/>
  </p:clrMapOvr>
  <p:transition xmlns:p14="http://schemas.microsoft.com/office/powerpoint/2010/main">
    <p:wedg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Input tax credit-Note –REFER SECTION 17 AND 18 OF THE CGST ACT</a:t>
            </a:r>
            <a:endParaRPr lang="en-US" dirty="0"/>
          </a:p>
        </p:txBody>
      </p:sp>
      <p:sp>
        <p:nvSpPr>
          <p:cNvPr id="3" name="Content Placeholder 2"/>
          <p:cNvSpPr>
            <a:spLocks noGrp="1"/>
          </p:cNvSpPr>
          <p:nvPr>
            <p:ph sz="quarter" idx="1"/>
          </p:nvPr>
        </p:nvSpPr>
        <p:spPr/>
        <p:txBody>
          <a:bodyPr>
            <a:normAutofit/>
          </a:bodyPr>
          <a:lstStyle/>
          <a:p>
            <a:pPr marL="0" indent="0" algn="just">
              <a:buNone/>
            </a:pPr>
            <a:r>
              <a:rPr lang="en-US" dirty="0" smtClean="0"/>
              <a:t>2.Input </a:t>
            </a:r>
            <a:r>
              <a:rPr lang="en-US" dirty="0"/>
              <a:t>tax credit will not be allowed to the registered taxable person on the </a:t>
            </a:r>
            <a:r>
              <a:rPr lang="en-US" dirty="0">
                <a:solidFill>
                  <a:srgbClr val="3366FF"/>
                </a:solidFill>
              </a:rPr>
              <a:t>tax component </a:t>
            </a:r>
            <a:r>
              <a:rPr lang="en-US" dirty="0"/>
              <a:t>who has already claimed depreciation on the tax component of the cost of capital goods under the provisions of Income-tax Act,  1961 (43 of 1961)</a:t>
            </a:r>
            <a:r>
              <a:rPr lang="en-US" dirty="0" smtClean="0"/>
              <a:t>.</a:t>
            </a:r>
          </a:p>
          <a:p>
            <a:pPr marL="0" indent="0" algn="just">
              <a:buNone/>
            </a:pPr>
            <a:endParaRPr lang="en-US" dirty="0" smtClean="0"/>
          </a:p>
          <a:p>
            <a:pPr marL="0" indent="0" algn="just">
              <a:buNone/>
            </a:pPr>
            <a:r>
              <a:rPr lang="en-US" dirty="0" smtClean="0"/>
              <a:t>3. </a:t>
            </a:r>
            <a:r>
              <a:rPr lang="en-US" dirty="0">
                <a:solidFill>
                  <a:srgbClr val="FF0000"/>
                </a:solidFill>
              </a:rPr>
              <a:t>No input tax credit </a:t>
            </a:r>
            <a:r>
              <a:rPr lang="en-US" dirty="0"/>
              <a:t>shall be availed by a registered person in respect of any tax that has been paid in pursuance of any order where any demand has been confirmed on account of </a:t>
            </a:r>
            <a:r>
              <a:rPr lang="en-US" dirty="0">
                <a:solidFill>
                  <a:srgbClr val="FF0000"/>
                </a:solidFill>
              </a:rPr>
              <a:t>any fraud, willful misstatement or suppression of facts. </a:t>
            </a:r>
          </a:p>
          <a:p>
            <a:pPr algn="just"/>
            <a:endParaRPr lang="en-IN"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144047217"/>
      </p:ext>
    </p:extLst>
  </p:cSld>
  <p:clrMapOvr>
    <a:masterClrMapping/>
  </p:clrMapOvr>
  <p:transition xmlns:p14="http://schemas.microsoft.com/office/powerpoint/2010/main">
    <p:wedg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Input tax credit-Note –REFER SECTION 17 AND 18 OF THE CGST ACT</a:t>
            </a:r>
            <a:endParaRPr lang="en-US" dirty="0"/>
          </a:p>
        </p:txBody>
      </p:sp>
      <p:sp>
        <p:nvSpPr>
          <p:cNvPr id="3" name="Content Placeholder 2"/>
          <p:cNvSpPr>
            <a:spLocks noGrp="1"/>
          </p:cNvSpPr>
          <p:nvPr>
            <p:ph sz="quarter" idx="1"/>
          </p:nvPr>
        </p:nvSpPr>
        <p:spPr/>
        <p:txBody>
          <a:bodyPr>
            <a:normAutofit lnSpcReduction="10000"/>
          </a:bodyPr>
          <a:lstStyle/>
          <a:p>
            <a:pPr marL="0" indent="0" algn="just">
              <a:buNone/>
            </a:pPr>
            <a:r>
              <a:rPr lang="en-US" dirty="0" smtClean="0"/>
              <a:t>4.</a:t>
            </a:r>
            <a:r>
              <a:rPr lang="en-US" dirty="0"/>
              <a:t> Where goods against an invoice are received in </a:t>
            </a:r>
            <a:r>
              <a:rPr lang="en-US" dirty="0" err="1">
                <a:solidFill>
                  <a:srgbClr val="FF0000"/>
                </a:solidFill>
              </a:rPr>
              <a:t>instalments</a:t>
            </a:r>
            <a:r>
              <a:rPr lang="en-US" dirty="0">
                <a:solidFill>
                  <a:srgbClr val="FF0000"/>
                </a:solidFill>
              </a:rPr>
              <a:t> / lots </a:t>
            </a:r>
            <a:r>
              <a:rPr lang="en-US" dirty="0"/>
              <a:t>– ITC will be available only after receipt of </a:t>
            </a:r>
            <a:r>
              <a:rPr lang="en-US" dirty="0">
                <a:solidFill>
                  <a:srgbClr val="3366FF"/>
                </a:solidFill>
              </a:rPr>
              <a:t>last</a:t>
            </a:r>
            <a:r>
              <a:rPr lang="en-US" dirty="0"/>
              <a:t> lot / </a:t>
            </a:r>
            <a:r>
              <a:rPr lang="en-US" dirty="0" smtClean="0"/>
              <a:t>/installment </a:t>
            </a:r>
          </a:p>
          <a:p>
            <a:pPr marL="0" lvl="0" indent="0" algn="just">
              <a:buNone/>
            </a:pPr>
            <a:r>
              <a:rPr lang="en-US" dirty="0" smtClean="0"/>
              <a:t>5.</a:t>
            </a:r>
            <a:r>
              <a:rPr lang="en-US" b="1" dirty="0"/>
              <a:t> A taxable person </a:t>
            </a:r>
            <a:r>
              <a:rPr lang="en-US" b="1" dirty="0">
                <a:solidFill>
                  <a:srgbClr val="FF0000"/>
                </a:solidFill>
              </a:rPr>
              <a:t>shall not be entitled </a:t>
            </a:r>
            <a:r>
              <a:rPr lang="en-US" b="1" dirty="0"/>
              <a:t>to take input tax credit in respect of any invoice or debit note for supply of goods and / or services after</a:t>
            </a:r>
            <a:endParaRPr lang="en-US" dirty="0"/>
          </a:p>
          <a:p>
            <a:pPr lvl="0"/>
            <a:r>
              <a:rPr lang="en-US" dirty="0"/>
              <a:t>Filing of the return u/s. 39 for the month of September following the end of financial year to which such invoice or invoice relating to such debit note pertains; or  </a:t>
            </a:r>
            <a:endParaRPr lang="en-IN" dirty="0"/>
          </a:p>
          <a:p>
            <a:pPr lvl="0"/>
            <a:r>
              <a:rPr lang="en-US" dirty="0"/>
              <a:t>Furnishing of the relevant annual return </a:t>
            </a:r>
            <a:endParaRPr lang="en-IN" dirty="0"/>
          </a:p>
          <a:p>
            <a:pPr lvl="0"/>
            <a:r>
              <a:rPr lang="en-US" dirty="0">
                <a:solidFill>
                  <a:srgbClr val="3366FF"/>
                </a:solidFill>
              </a:rPr>
              <a:t>Whichever is earlier</a:t>
            </a:r>
            <a:endParaRPr lang="en-IN" dirty="0">
              <a:solidFill>
                <a:srgbClr val="3366FF"/>
              </a:solidFill>
            </a:endParaRPr>
          </a:p>
          <a:p>
            <a:pPr marL="0" indent="0" algn="just">
              <a:buNone/>
            </a:pPr>
            <a:endParaRPr lang="en-IN" dirty="0"/>
          </a:p>
          <a:p>
            <a:pPr marL="0" indent="0" algn="just">
              <a:buNone/>
            </a:pPr>
            <a:endParaRPr lang="en-IN"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097033189"/>
      </p:ext>
    </p:extLst>
  </p:cSld>
  <p:clrMapOvr>
    <a:masterClrMapping/>
  </p:clrMapOvr>
  <p:transition xmlns:p14="http://schemas.microsoft.com/office/powerpoint/2010/main">
    <p:wedg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Input tax credit-Note –REFER SECTION 17 AND 18 OF THE CGST ACT</a:t>
            </a:r>
            <a:endParaRPr lang="en-US" dirty="0"/>
          </a:p>
        </p:txBody>
      </p:sp>
      <p:sp>
        <p:nvSpPr>
          <p:cNvPr id="3" name="Content Placeholder 2"/>
          <p:cNvSpPr>
            <a:spLocks noGrp="1"/>
          </p:cNvSpPr>
          <p:nvPr>
            <p:ph sz="quarter" idx="1"/>
          </p:nvPr>
        </p:nvSpPr>
        <p:spPr/>
        <p:txBody>
          <a:bodyPr>
            <a:normAutofit fontScale="85000" lnSpcReduction="20000"/>
          </a:bodyPr>
          <a:lstStyle/>
          <a:p>
            <a:pPr marL="0" indent="0" algn="just">
              <a:buNone/>
            </a:pPr>
            <a:r>
              <a:rPr lang="en-US" dirty="0" smtClean="0"/>
              <a:t>6.</a:t>
            </a:r>
            <a:r>
              <a:rPr lang="en-US" b="1" dirty="0" smtClean="0"/>
              <a:t>Rule </a:t>
            </a:r>
            <a:r>
              <a:rPr lang="en-US" b="1" dirty="0"/>
              <a:t>-2. Reversal of input tax credit in case of non-payment of consideration </a:t>
            </a:r>
            <a:r>
              <a:rPr lang="en-US" dirty="0"/>
              <a:t/>
            </a:r>
            <a:br>
              <a:rPr lang="en-US" dirty="0"/>
            </a:br>
            <a:r>
              <a:rPr lang="en-US" dirty="0"/>
              <a:t>(1) A registered person, who has availed of input tax credit on any inward supply of goods or services or both, but </a:t>
            </a:r>
            <a:r>
              <a:rPr lang="en-US" dirty="0">
                <a:solidFill>
                  <a:srgbClr val="FF0000"/>
                </a:solidFill>
              </a:rPr>
              <a:t>fails to pay</a:t>
            </a:r>
            <a:r>
              <a:rPr lang="en-US" dirty="0"/>
              <a:t> to the supplier thereof the value of such supply along with the tax payable thereon within the time limit specified in the second proviso to sub-section (2) of section 16, shall furnish the details of such supply, the amount of value not paid and the amount of input tax credit availed of proportionate to such amount not paid to the supplier in </a:t>
            </a:r>
            <a:r>
              <a:rPr lang="en-US" b="1" dirty="0">
                <a:solidFill>
                  <a:srgbClr val="FF0000"/>
                </a:solidFill>
              </a:rPr>
              <a:t>FORM GSTR-2</a:t>
            </a:r>
            <a:r>
              <a:rPr lang="en-US" b="1" dirty="0"/>
              <a:t> </a:t>
            </a:r>
            <a:r>
              <a:rPr lang="en-US" dirty="0"/>
              <a:t>for the month </a:t>
            </a:r>
            <a:r>
              <a:rPr lang="en-US" dirty="0">
                <a:solidFill>
                  <a:srgbClr val="FF0000"/>
                </a:solidFill>
              </a:rPr>
              <a:t>immediately following</a:t>
            </a:r>
            <a:r>
              <a:rPr lang="en-US" dirty="0"/>
              <a:t> the period of one hundred and eighty days from the date of issue of invoice</a:t>
            </a:r>
            <a:r>
              <a:rPr lang="en-US" dirty="0" smtClean="0"/>
              <a:t>.</a:t>
            </a:r>
            <a:r>
              <a:rPr lang="en-US" dirty="0"/>
              <a:t> </a:t>
            </a:r>
            <a:endParaRPr lang="en-US" dirty="0" smtClean="0"/>
          </a:p>
          <a:p>
            <a:pPr marL="0" indent="0" algn="just">
              <a:buNone/>
            </a:pPr>
            <a:endParaRPr lang="en-US" dirty="0" smtClean="0"/>
          </a:p>
          <a:p>
            <a:pPr marL="0" indent="0" algn="just">
              <a:buNone/>
            </a:pPr>
            <a:r>
              <a:rPr lang="en-US" dirty="0" smtClean="0"/>
              <a:t>(</a:t>
            </a:r>
            <a:r>
              <a:rPr lang="en-US" dirty="0"/>
              <a:t>2) The amount of input tax credit referred to in sub-rule (1) shall be </a:t>
            </a:r>
            <a:r>
              <a:rPr lang="en-US" dirty="0">
                <a:solidFill>
                  <a:srgbClr val="3366FF"/>
                </a:solidFill>
              </a:rPr>
              <a:t>added </a:t>
            </a:r>
            <a:r>
              <a:rPr lang="en-US" dirty="0"/>
              <a:t>to the </a:t>
            </a:r>
            <a:r>
              <a:rPr lang="en-US" dirty="0">
                <a:solidFill>
                  <a:srgbClr val="3366FF"/>
                </a:solidFill>
              </a:rPr>
              <a:t>output tax liability of </a:t>
            </a:r>
            <a:r>
              <a:rPr lang="en-US" dirty="0"/>
              <a:t>the registered person for the month in which the details are furnished. </a:t>
            </a:r>
          </a:p>
          <a:p>
            <a:pPr marL="0" indent="0" algn="just">
              <a:buNone/>
            </a:pPr>
            <a:r>
              <a:rPr lang="en-US" dirty="0" smtClean="0"/>
              <a:t> </a:t>
            </a:r>
          </a:p>
          <a:p>
            <a:pPr marL="0" indent="0" algn="just">
              <a:buNone/>
            </a:pPr>
            <a:endParaRPr lang="en-US" dirty="0"/>
          </a:p>
          <a:p>
            <a:pPr marL="0" indent="0" algn="just">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14419506"/>
      </p:ext>
    </p:extLst>
  </p:cSld>
  <p:clrMapOvr>
    <a:masterClrMapping/>
  </p:clrMapOvr>
  <p:transition xmlns:p14="http://schemas.microsoft.com/office/powerpoint/2010/main">
    <p:wedg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4294967295"/>
          </p:nvPr>
        </p:nvSpPr>
        <p:spPr>
          <a:xfrm>
            <a:off x="0" y="6553200"/>
            <a:ext cx="2894409" cy="304800"/>
          </a:xfrm>
          <a:prstGeom prst="rect">
            <a:avLst/>
          </a:prstGeom>
        </p:spPr>
        <p:txBody>
          <a:bodyPr/>
          <a:lstStyle/>
          <a:p>
            <a:pPr>
              <a:defRPr/>
            </a:pPr>
            <a:r>
              <a:rPr lang="en-IN" dirty="0"/>
              <a:t>© Indirect Taxes Committee, ICAI</a:t>
            </a:r>
          </a:p>
        </p:txBody>
      </p:sp>
      <p:sp>
        <p:nvSpPr>
          <p:cNvPr id="63493" name="Slide Number Placeholder 3"/>
          <p:cNvSpPr>
            <a:spLocks noGrp="1"/>
          </p:cNvSpPr>
          <p:nvPr>
            <p:ph type="sldNum" sz="quarter" idx="4294967295"/>
          </p:nvPr>
        </p:nvSpPr>
        <p:spPr bwMode="auto">
          <a:xfrm>
            <a:off x="6457950" y="6356351"/>
            <a:ext cx="20574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EC3BC060-E463-46B7-B118-AD0A28D3F79A}" type="slidenum">
              <a:rPr lang="en-IN" altLang="en-US">
                <a:solidFill>
                  <a:schemeClr val="bg1"/>
                </a:solidFill>
              </a:rPr>
              <a:pPr>
                <a:spcBef>
                  <a:spcPct val="0"/>
                </a:spcBef>
                <a:buClrTx/>
                <a:buSzTx/>
                <a:buFontTx/>
                <a:buNone/>
              </a:pPr>
              <a:t>94</a:t>
            </a:fld>
            <a:endParaRPr lang="en-IN" altLang="en-US">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757282264"/>
              </p:ext>
            </p:extLst>
          </p:nvPr>
        </p:nvGraphicFramePr>
        <p:xfrm>
          <a:off x="390906" y="1315454"/>
          <a:ext cx="8353045" cy="4861688"/>
        </p:xfrm>
        <a:graphic>
          <a:graphicData uri="http://schemas.openxmlformats.org/drawingml/2006/table">
            <a:tbl>
              <a:tblPr>
                <a:tableStyleId>{5C22544A-7EE6-4342-B048-85BDC9FD1C3A}</a:tableStyleId>
              </a:tblPr>
              <a:tblGrid>
                <a:gridCol w="1720415">
                  <a:extLst>
                    <a:ext uri="{9D8B030D-6E8A-4147-A177-3AD203B41FA5}">
                      <a16:colId xmlns:a16="http://schemas.microsoft.com/office/drawing/2014/main" xmlns="" val="2230514060"/>
                    </a:ext>
                  </a:extLst>
                </a:gridCol>
                <a:gridCol w="5262019">
                  <a:extLst>
                    <a:ext uri="{9D8B030D-6E8A-4147-A177-3AD203B41FA5}">
                      <a16:colId xmlns:a16="http://schemas.microsoft.com/office/drawing/2014/main" xmlns="" val="352387446"/>
                    </a:ext>
                  </a:extLst>
                </a:gridCol>
                <a:gridCol w="1370611">
                  <a:extLst>
                    <a:ext uri="{9D8B030D-6E8A-4147-A177-3AD203B41FA5}">
                      <a16:colId xmlns:a16="http://schemas.microsoft.com/office/drawing/2014/main" xmlns="" val="3028802012"/>
                    </a:ext>
                  </a:extLst>
                </a:gridCol>
              </a:tblGrid>
              <a:tr h="111010">
                <a:tc>
                  <a:txBody>
                    <a:bodyPr/>
                    <a:lstStyle/>
                    <a:p>
                      <a:pPr algn="ctr" fontAlgn="b"/>
                      <a:r>
                        <a:rPr lang="en-US" sz="1600" b="1" u="none" strike="noStrike" dirty="0">
                          <a:solidFill>
                            <a:schemeClr val="bg1"/>
                          </a:solidFill>
                          <a:effectLst/>
                          <a:latin typeface="+mj-lt"/>
                        </a:rPr>
                        <a:t>Terms used in Rule</a:t>
                      </a:r>
                      <a:endParaRPr lang="en-US" sz="1600" b="1" i="0" u="none" strike="noStrike" dirty="0">
                        <a:solidFill>
                          <a:schemeClr val="bg1"/>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fontAlgn="b"/>
                      <a:r>
                        <a:rPr lang="en-US" sz="1600" b="1" u="none" strike="noStrike" dirty="0">
                          <a:solidFill>
                            <a:schemeClr val="bg1"/>
                          </a:solidFill>
                          <a:effectLst/>
                          <a:latin typeface="+mj-lt"/>
                        </a:rPr>
                        <a:t>Particulars</a:t>
                      </a:r>
                      <a:endParaRPr lang="en-US" sz="1600" b="1" i="0" u="none" strike="noStrike" dirty="0">
                        <a:solidFill>
                          <a:schemeClr val="bg1"/>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fontAlgn="b"/>
                      <a:r>
                        <a:rPr lang="en-US" sz="1600" b="1" u="none" strike="noStrike" dirty="0">
                          <a:solidFill>
                            <a:schemeClr val="bg1"/>
                          </a:solidFill>
                          <a:effectLst/>
                          <a:latin typeface="+mj-lt"/>
                        </a:rPr>
                        <a:t>Amount</a:t>
                      </a:r>
                      <a:endParaRPr lang="en-US" sz="1600" b="1" i="0" u="none" strike="noStrike" dirty="0">
                        <a:solidFill>
                          <a:schemeClr val="bg1"/>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xmlns="" val="4141406326"/>
                  </a:ext>
                </a:extLst>
              </a:tr>
              <a:tr h="123846">
                <a:tc>
                  <a:txBody>
                    <a:bodyPr/>
                    <a:lstStyle/>
                    <a:p>
                      <a:pPr algn="ctr" fontAlgn="b"/>
                      <a:r>
                        <a:rPr lang="en-US" sz="1600" u="none" strike="noStrike" dirty="0">
                          <a:effectLst/>
                          <a:latin typeface="+mj-lt"/>
                        </a:rPr>
                        <a:t>T</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IN" sz="1600" u="none" strike="noStrike" dirty="0">
                          <a:effectLst/>
                          <a:latin typeface="+mj-lt"/>
                        </a:rPr>
                        <a:t>Total Input Tax of Input and Input Services</a:t>
                      </a:r>
                      <a:endParaRPr lang="en-IN"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500.00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4121510257"/>
                  </a:ext>
                </a:extLst>
              </a:tr>
              <a:tr h="0">
                <a:tc>
                  <a:txBody>
                    <a:bodyPr/>
                    <a:lstStyle/>
                    <a:p>
                      <a:pPr algn="ctr" fontAlgn="b"/>
                      <a:r>
                        <a:rPr lang="en-US" sz="1600" u="none" strike="noStrike" dirty="0">
                          <a:effectLst/>
                          <a:latin typeface="+mj-lt"/>
                        </a:rPr>
                        <a:t>T1</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ITC for Non Business</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100.00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450086514"/>
                  </a:ext>
                </a:extLst>
              </a:tr>
              <a:tr h="0">
                <a:tc>
                  <a:txBody>
                    <a:bodyPr/>
                    <a:lstStyle/>
                    <a:p>
                      <a:pPr algn="ctr" fontAlgn="b"/>
                      <a:r>
                        <a:rPr lang="en-US" sz="1600" u="none" strike="noStrike" dirty="0">
                          <a:effectLst/>
                          <a:latin typeface="+mj-lt"/>
                        </a:rPr>
                        <a:t>T2</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ITC for Exempt Supply</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50.00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381234010"/>
                  </a:ext>
                </a:extLst>
              </a:tr>
              <a:tr h="0">
                <a:tc>
                  <a:txBody>
                    <a:bodyPr/>
                    <a:lstStyle/>
                    <a:p>
                      <a:pPr algn="ctr" fontAlgn="b"/>
                      <a:r>
                        <a:rPr lang="en-US" sz="1600" u="none" strike="noStrike" dirty="0">
                          <a:effectLst/>
                          <a:latin typeface="+mj-lt"/>
                        </a:rPr>
                        <a:t>T3</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IN" sz="1600" u="none" strike="noStrike" dirty="0">
                          <a:effectLst/>
                          <a:latin typeface="+mj-lt"/>
                        </a:rPr>
                        <a:t>ITC of Blocked Credits (Inputs Only)</a:t>
                      </a:r>
                      <a:endParaRPr lang="en-IN"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25.00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4098682880"/>
                  </a:ext>
                </a:extLst>
              </a:tr>
              <a:tr h="0">
                <a:tc>
                  <a:txBody>
                    <a:bodyPr/>
                    <a:lstStyle/>
                    <a:p>
                      <a:pPr algn="ctr" fontAlgn="b"/>
                      <a:r>
                        <a:rPr lang="en-US" sz="1600" u="none" strike="noStrike" dirty="0">
                          <a:effectLst/>
                          <a:latin typeface="+mj-lt"/>
                        </a:rPr>
                        <a:t>C1 = T-(T1+T2+T3)</a:t>
                      </a: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Valid ITC in ECL</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325.00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239688576"/>
                  </a:ext>
                </a:extLst>
              </a:tr>
              <a:tr h="124018">
                <a:tc>
                  <a:txBody>
                    <a:bodyPr/>
                    <a:lstStyle/>
                    <a:p>
                      <a:pPr algn="ctr" fontAlgn="b"/>
                      <a:r>
                        <a:rPr lang="en-US" sz="1600" u="none" strike="noStrike" dirty="0">
                          <a:effectLst/>
                          <a:latin typeface="+mj-lt"/>
                        </a:rPr>
                        <a:t>T4</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ITC for Taxable Supply </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200.00</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261179455"/>
                  </a:ext>
                </a:extLst>
              </a:tr>
              <a:tr h="0">
                <a:tc>
                  <a:txBody>
                    <a:bodyPr/>
                    <a:lstStyle/>
                    <a:p>
                      <a:pPr algn="ctr" fontAlgn="b"/>
                      <a:r>
                        <a:rPr lang="en-US" sz="1600" u="none" strike="noStrike" dirty="0">
                          <a:effectLst/>
                          <a:latin typeface="+mj-lt"/>
                        </a:rPr>
                        <a:t>C2= C1-T4</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Common ITC</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125.00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576012746"/>
                  </a:ext>
                </a:extLst>
              </a:tr>
              <a:tr h="140546">
                <a:tc>
                  <a:txBody>
                    <a:bodyPr/>
                    <a:lstStyle/>
                    <a:p>
                      <a:pPr algn="ctr" fontAlgn="b"/>
                      <a:r>
                        <a:rPr lang="en-US" sz="1600" u="none" strike="noStrike">
                          <a:effectLst/>
                          <a:latin typeface="+mj-lt"/>
                        </a:rPr>
                        <a:t>E</a:t>
                      </a:r>
                      <a:endParaRPr lang="en-US" sz="1600" b="0" i="0" u="none" strike="noStrike">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Value of Exempt Supplies</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2000.00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271635165"/>
                  </a:ext>
                </a:extLst>
              </a:tr>
              <a:tr h="89374">
                <a:tc>
                  <a:txBody>
                    <a:bodyPr/>
                    <a:lstStyle/>
                    <a:p>
                      <a:pPr algn="ctr" fontAlgn="b"/>
                      <a:r>
                        <a:rPr lang="en-US" sz="1600" u="none" strike="noStrike">
                          <a:effectLst/>
                          <a:latin typeface="+mj-lt"/>
                        </a:rPr>
                        <a:t>F</a:t>
                      </a:r>
                      <a:endParaRPr lang="en-US" sz="1600" b="0" i="0" u="none" strike="noStrike">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Aggregate Turnover</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5000.00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273059915"/>
                  </a:ext>
                </a:extLst>
              </a:tr>
              <a:tr h="83922">
                <a:tc>
                  <a:txBody>
                    <a:bodyPr/>
                    <a:lstStyle/>
                    <a:p>
                      <a:pPr algn="ctr" fontAlgn="b"/>
                      <a:r>
                        <a:rPr lang="en-US" sz="1600" u="none" strike="noStrike" dirty="0">
                          <a:effectLst/>
                          <a:latin typeface="+mj-lt"/>
                        </a:rPr>
                        <a:t>D1= E/F*C2</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IN" sz="1600" u="none" strike="noStrike" dirty="0">
                          <a:effectLst/>
                          <a:latin typeface="+mj-lt"/>
                        </a:rPr>
                        <a:t>Value of ITC for Exempt Supply (From Common ITC)</a:t>
                      </a:r>
                      <a:endParaRPr lang="en-IN"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50.00</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164278607"/>
                  </a:ext>
                </a:extLst>
              </a:tr>
              <a:tr h="96758">
                <a:tc>
                  <a:txBody>
                    <a:bodyPr/>
                    <a:lstStyle/>
                    <a:p>
                      <a:pPr algn="ctr" fontAlgn="b"/>
                      <a:r>
                        <a:rPr lang="en-US" sz="1600" u="none" strike="noStrike" dirty="0">
                          <a:effectLst/>
                          <a:latin typeface="+mj-lt"/>
                        </a:rPr>
                        <a:t>D2= C2*5%</a:t>
                      </a: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IN" sz="1600" u="none" strike="noStrike" dirty="0">
                          <a:effectLst/>
                          <a:latin typeface="+mj-lt"/>
                        </a:rPr>
                        <a:t>Value of ITC for Non Business Purpose ( From Common ITC)</a:t>
                      </a:r>
                      <a:endParaRPr lang="en-IN"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6.25</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876993886"/>
                  </a:ext>
                </a:extLst>
              </a:tr>
              <a:tr h="146170">
                <a:tc>
                  <a:txBody>
                    <a:bodyPr/>
                    <a:lstStyle/>
                    <a:p>
                      <a:pPr algn="ctr" fontAlgn="b"/>
                      <a:r>
                        <a:rPr lang="en-US" sz="1600" u="none" strike="noStrike" dirty="0">
                          <a:effectLst/>
                          <a:latin typeface="+mj-lt"/>
                        </a:rPr>
                        <a:t>C3= C2-(D1+D2)</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IN" sz="1600" u="none" strike="noStrike" dirty="0">
                          <a:effectLst/>
                          <a:latin typeface="+mj-lt"/>
                        </a:rPr>
                        <a:t>Eligible ITC from Common ITC</a:t>
                      </a:r>
                      <a:endParaRPr lang="en-IN"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600" u="none" strike="noStrike" dirty="0">
                          <a:effectLst/>
                          <a:latin typeface="+mj-lt"/>
                        </a:rPr>
                        <a:t>68.75</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21327737"/>
                  </a:ext>
                </a:extLst>
              </a:tr>
              <a:tr h="0">
                <a:tc>
                  <a:txBody>
                    <a:bodyPr/>
                    <a:lstStyle/>
                    <a:p>
                      <a:pPr algn="ctr" fontAlgn="b"/>
                      <a:r>
                        <a:rPr lang="en-US" sz="1600" u="none" strike="noStrike" dirty="0">
                          <a:effectLst/>
                          <a:latin typeface="+mj-lt"/>
                        </a:rPr>
                        <a:t>T4+C3</a:t>
                      </a:r>
                      <a:endParaRPr lang="en-US"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IN" sz="1600" u="none" strike="noStrike" dirty="0">
                          <a:effectLst/>
                          <a:latin typeface="+mj-lt"/>
                        </a:rPr>
                        <a:t>Total Eligible ITC for Use</a:t>
                      </a:r>
                      <a:endParaRPr lang="en-IN" sz="1600" b="1"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600" u="none" strike="noStrike" dirty="0">
                          <a:effectLst/>
                          <a:latin typeface="+mj-lt"/>
                        </a:rPr>
                        <a:t>268.75</a:t>
                      </a:r>
                      <a:endParaRPr lang="en-US" sz="1600" b="0" i="0" u="none" strike="noStrike" dirty="0">
                        <a:solidFill>
                          <a:srgbClr val="000000"/>
                        </a:solidFill>
                        <a:effectLst/>
                        <a:latin typeface="+mj-lt"/>
                      </a:endParaRPr>
                    </a:p>
                  </a:txBody>
                  <a:tcPr marL="6617" marR="6617" marT="8823" marB="423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204278983"/>
                  </a:ext>
                </a:extLst>
              </a:tr>
            </a:tbl>
          </a:graphicData>
        </a:graphic>
      </p:graphicFrame>
      <p:sp>
        <p:nvSpPr>
          <p:cNvPr id="7" name="Title 1"/>
          <p:cNvSpPr>
            <a:spLocks noGrp="1"/>
          </p:cNvSpPr>
          <p:nvPr>
            <p:ph type="title"/>
          </p:nvPr>
        </p:nvSpPr>
        <p:spPr>
          <a:xfrm>
            <a:off x="152400" y="87313"/>
            <a:ext cx="8534400" cy="827087"/>
          </a:xfrm>
        </p:spPr>
        <p:txBody>
          <a:bodyPr rtlCol="0">
            <a:noAutofit/>
          </a:bodyPr>
          <a:lstStyle/>
          <a:p>
            <a:pPr>
              <a:defRPr/>
            </a:pPr>
            <a:r>
              <a:rPr lang="en-US" sz="1400" b="1" i="1" dirty="0" smtClean="0"/>
              <a:t>7. Reversal </a:t>
            </a:r>
            <a:r>
              <a:rPr lang="en-US" sz="1400" b="1" i="1" dirty="0"/>
              <a:t>of credit where inputs or input services are used partly for business purposes or partly for effecting exempt supplies </a:t>
            </a:r>
            <a:r>
              <a:rPr lang="en-US" sz="1400" dirty="0" smtClean="0"/>
              <a:t>–</a:t>
            </a:r>
            <a:r>
              <a:rPr lang="en-IN" sz="1400" b="1" dirty="0" smtClean="0"/>
              <a:t>ITC </a:t>
            </a:r>
            <a:r>
              <a:rPr lang="en-IN" sz="1400" b="1" dirty="0"/>
              <a:t>Rules </a:t>
            </a:r>
            <a:r>
              <a:rPr lang="en-IN" sz="1400" b="1" dirty="0" smtClean="0"/>
              <a:t>42– </a:t>
            </a:r>
            <a:r>
              <a:rPr lang="en-IN" sz="1400" b="1" dirty="0"/>
              <a:t>Manner of Reversal- </a:t>
            </a:r>
            <a:r>
              <a:rPr lang="en-IN" sz="1400" b="1" dirty="0" smtClean="0"/>
              <a:t>Illustration-</a:t>
            </a:r>
            <a:endParaRPr lang="en-IN" sz="1400" b="1" dirty="0"/>
          </a:p>
        </p:txBody>
      </p:sp>
    </p:spTree>
    <p:extLst>
      <p:ext uri="{BB962C8B-B14F-4D97-AF65-F5344CB8AC3E}">
        <p14:creationId xmlns:p14="http://schemas.microsoft.com/office/powerpoint/2010/main" val="3248451467"/>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563562"/>
          </a:xfrm>
        </p:spPr>
        <p:txBody>
          <a:bodyPr>
            <a:normAutofit/>
          </a:bodyPr>
          <a:lstStyle/>
          <a:p>
            <a:r>
              <a:rPr lang="en-US" sz="2400" dirty="0" smtClean="0"/>
              <a:t>8.-Section 18(6)-Manner of Calculation of ITC</a:t>
            </a: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51435482"/>
              </p:ext>
            </p:extLst>
          </p:nvPr>
        </p:nvGraphicFramePr>
        <p:xfrm>
          <a:off x="304800" y="1219200"/>
          <a:ext cx="8382000" cy="52688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5734521"/>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43-Reversal of credit of capital goods </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761538065"/>
              </p:ext>
            </p:extLst>
          </p:nvPr>
        </p:nvGraphicFramePr>
        <p:xfrm>
          <a:off x="457200" y="2301240"/>
          <a:ext cx="7848600" cy="3032760"/>
        </p:xfrm>
        <a:graphic>
          <a:graphicData uri="http://schemas.openxmlformats.org/drawingml/2006/table">
            <a:tbl>
              <a:tblPr firstRow="1" bandRow="1">
                <a:tableStyleId>{5C22544A-7EE6-4342-B048-85BDC9FD1C3A}</a:tableStyleId>
              </a:tblPr>
              <a:tblGrid>
                <a:gridCol w="5730724"/>
                <a:gridCol w="2117876"/>
              </a:tblGrid>
              <a:tr h="370840">
                <a:tc>
                  <a:txBody>
                    <a:bodyPr/>
                    <a:lstStyle/>
                    <a:p>
                      <a:r>
                        <a:rPr lang="en-US" dirty="0" err="1" smtClean="0"/>
                        <a:t>partiulars</a:t>
                      </a:r>
                      <a:endParaRPr lang="en-US" dirty="0"/>
                    </a:p>
                  </a:txBody>
                  <a:tcPr/>
                </a:tc>
                <a:tc>
                  <a:txBody>
                    <a:bodyPr/>
                    <a:lstStyle/>
                    <a:p>
                      <a:r>
                        <a:rPr lang="en-US" dirty="0" smtClean="0"/>
                        <a:t>amount</a:t>
                      </a:r>
                      <a:endParaRPr lang="en-US" dirty="0"/>
                    </a:p>
                  </a:txBody>
                  <a:tcPr/>
                </a:tc>
              </a:tr>
              <a:tr h="370840">
                <a:tc>
                  <a:txBody>
                    <a:bodyPr/>
                    <a:lstStyle/>
                    <a:p>
                      <a:r>
                        <a:rPr lang="en-US" dirty="0" smtClean="0"/>
                        <a:t>Total Input Tax</a:t>
                      </a:r>
                      <a:r>
                        <a:rPr lang="en-US" baseline="0" dirty="0" smtClean="0"/>
                        <a:t> Credit ON Capital Goods</a:t>
                      </a:r>
                      <a:endParaRPr lang="en-US" dirty="0"/>
                    </a:p>
                  </a:txBody>
                  <a:tcPr/>
                </a:tc>
                <a:tc>
                  <a:txBody>
                    <a:bodyPr/>
                    <a:lstStyle/>
                    <a:p>
                      <a:endParaRPr lang="en-US"/>
                    </a:p>
                  </a:txBody>
                  <a:tcPr/>
                </a:tc>
              </a:tr>
              <a:tr h="370840">
                <a:tc>
                  <a:txBody>
                    <a:bodyPr/>
                    <a:lstStyle/>
                    <a:p>
                      <a:r>
                        <a:rPr lang="en-US" dirty="0" smtClean="0"/>
                        <a:t>Less:- </a:t>
                      </a:r>
                      <a:r>
                        <a:rPr lang="en-US" dirty="0" err="1" smtClean="0"/>
                        <a:t>Cpaital</a:t>
                      </a:r>
                      <a:r>
                        <a:rPr lang="en-US" dirty="0" smtClean="0"/>
                        <a:t> goods used for other</a:t>
                      </a:r>
                      <a:r>
                        <a:rPr lang="en-US" baseline="0" dirty="0" smtClean="0"/>
                        <a:t> than business/exempt supplies</a:t>
                      </a:r>
                      <a:endParaRPr lang="en-US" dirty="0"/>
                    </a:p>
                  </a:txBody>
                  <a:tcPr/>
                </a:tc>
                <a:tc>
                  <a:txBody>
                    <a:bodyPr/>
                    <a:lstStyle/>
                    <a:p>
                      <a:endParaRPr lang="en-US"/>
                    </a:p>
                  </a:txBody>
                  <a:tcPr/>
                </a:tc>
              </a:tr>
              <a:tr h="370840">
                <a:tc>
                  <a:txBody>
                    <a:bodyPr/>
                    <a:lstStyle/>
                    <a:p>
                      <a:r>
                        <a:rPr lang="en-US" dirty="0" smtClean="0"/>
                        <a:t>Less:- Capital</a:t>
                      </a:r>
                      <a:r>
                        <a:rPr lang="en-US" baseline="0" dirty="0" smtClean="0"/>
                        <a:t> Goods used for taxable supplies</a:t>
                      </a:r>
                      <a:endParaRPr lang="en-US" dirty="0"/>
                    </a:p>
                  </a:txBody>
                  <a:tcPr/>
                </a:tc>
                <a:tc>
                  <a:txBody>
                    <a:bodyPr/>
                    <a:lstStyle/>
                    <a:p>
                      <a:endParaRPr lang="en-US"/>
                    </a:p>
                  </a:txBody>
                  <a:tcPr/>
                </a:tc>
              </a:tr>
              <a:tr h="370840">
                <a:tc>
                  <a:txBody>
                    <a:bodyPr/>
                    <a:lstStyle/>
                    <a:p>
                      <a:r>
                        <a:rPr lang="en-US" dirty="0" smtClean="0"/>
                        <a:t>Common Credit on Capital Goods(Avail</a:t>
                      </a:r>
                      <a:r>
                        <a:rPr lang="en-US" baseline="0" dirty="0" smtClean="0"/>
                        <a:t> equally every month for 60 </a:t>
                      </a:r>
                      <a:r>
                        <a:rPr lang="en-US" baseline="0" dirty="0" err="1" smtClean="0"/>
                        <a:t>monhts</a:t>
                      </a:r>
                      <a:endParaRPr lang="en-US" dirty="0"/>
                    </a:p>
                  </a:txBody>
                  <a:tcPr/>
                </a:tc>
                <a:tc>
                  <a:txBody>
                    <a:bodyPr/>
                    <a:lstStyle/>
                    <a:p>
                      <a:endParaRPr lang="en-US"/>
                    </a:p>
                  </a:txBody>
                  <a:tcPr/>
                </a:tc>
              </a:tr>
              <a:tr h="370840">
                <a:tc>
                  <a:txBody>
                    <a:bodyPr/>
                    <a:lstStyle/>
                    <a:p>
                      <a:r>
                        <a:rPr lang="en-US" dirty="0" smtClean="0"/>
                        <a:t>Less:-Credit </a:t>
                      </a:r>
                      <a:r>
                        <a:rPr lang="en-US" dirty="0" err="1" smtClean="0"/>
                        <a:t>attrivutable</a:t>
                      </a:r>
                      <a:r>
                        <a:rPr lang="en-US" dirty="0" smtClean="0"/>
                        <a:t> to exempt</a:t>
                      </a:r>
                      <a:r>
                        <a:rPr lang="en-US" baseline="0" dirty="0" smtClean="0"/>
                        <a:t> supplies-reverse in turnover ratio(reverse every month for 60 moths)</a:t>
                      </a:r>
                      <a:endParaRPr lang="en-US" dirty="0"/>
                    </a:p>
                  </a:txBody>
                  <a:tcPr/>
                </a:tc>
                <a:tc>
                  <a:txBody>
                    <a:bodyPr/>
                    <a:lstStyle/>
                    <a:p>
                      <a:endParaRPr lang="en-US" dirty="0"/>
                    </a:p>
                  </a:txBody>
                  <a:tcPr/>
                </a:tc>
              </a:tr>
            </a:tbl>
          </a:graphicData>
        </a:graphic>
      </p:graphicFrame>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878186995"/>
      </p:ext>
    </p:extLst>
  </p:cSld>
  <p:clrMapOvr>
    <a:masterClrMapping/>
  </p:clrMapOvr>
  <p:transition xmlns:p14="http://schemas.microsoft.com/office/powerpoint/2010/main">
    <p:wedg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53621"/>
            <a:ext cx="8229600" cy="508380"/>
          </a:xfrm>
        </p:spPr>
        <p:txBody>
          <a:bodyPr rtlCol="0">
            <a:noAutofit/>
          </a:bodyPr>
          <a:lstStyle/>
          <a:p>
            <a:pPr eaLnBrk="1" fontAlgn="auto" hangingPunct="1">
              <a:spcAft>
                <a:spcPts val="0"/>
              </a:spcAft>
              <a:defRPr/>
            </a:pPr>
            <a:r>
              <a:rPr lang="en-IN" sz="1600" b="1" dirty="0"/>
              <a:t>Supply of Capital goods on which ITC already taken – Sec 18(6)</a:t>
            </a:r>
          </a:p>
        </p:txBody>
      </p:sp>
      <p:sp>
        <p:nvSpPr>
          <p:cNvPr id="3" name="Footer Placeholder 2"/>
          <p:cNvSpPr>
            <a:spLocks noGrp="1"/>
          </p:cNvSpPr>
          <p:nvPr>
            <p:ph type="ftr" sz="quarter" idx="4294967295"/>
          </p:nvPr>
        </p:nvSpPr>
        <p:spPr>
          <a:xfrm>
            <a:off x="1066800" y="6435541"/>
            <a:ext cx="3086100" cy="365125"/>
          </a:xfrm>
          <a:prstGeom prst="rect">
            <a:avLst/>
          </a:prstGeom>
        </p:spPr>
        <p:txBody>
          <a:bodyPr/>
          <a:lstStyle/>
          <a:p>
            <a:pPr>
              <a:defRPr/>
            </a:pPr>
            <a:r>
              <a:rPr lang="en-IN" dirty="0"/>
              <a:t>© </a:t>
            </a:r>
            <a:r>
              <a:rPr lang="en-IN" sz="1200" dirty="0"/>
              <a:t>Indirect Taxes Committee, ICAI</a:t>
            </a:r>
          </a:p>
        </p:txBody>
      </p:sp>
      <p:sp>
        <p:nvSpPr>
          <p:cNvPr id="63493" name="Slide Number Placeholder 3"/>
          <p:cNvSpPr>
            <a:spLocks noGrp="1"/>
          </p:cNvSpPr>
          <p:nvPr>
            <p:ph type="sldNum" sz="quarter" idx="4294967295"/>
          </p:nvPr>
        </p:nvSpPr>
        <p:spPr bwMode="auto">
          <a:xfrm>
            <a:off x="6457950" y="6356351"/>
            <a:ext cx="20574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EC3BC060-E463-46B7-B118-AD0A28D3F79A}" type="slidenum">
              <a:rPr lang="en-IN" altLang="en-US">
                <a:solidFill>
                  <a:schemeClr val="bg1"/>
                </a:solidFill>
              </a:rPr>
              <a:pPr>
                <a:spcBef>
                  <a:spcPct val="0"/>
                </a:spcBef>
                <a:buClrTx/>
                <a:buSzTx/>
                <a:buFontTx/>
                <a:buNone/>
              </a:pPr>
              <a:t>97</a:t>
            </a:fld>
            <a:endParaRPr lang="en-IN" altLang="en-US">
              <a:solidFill>
                <a:schemeClr val="bg1"/>
              </a:solidFill>
            </a:endParaRPr>
          </a:p>
        </p:txBody>
      </p:sp>
      <p:graphicFrame>
        <p:nvGraphicFramePr>
          <p:cNvPr id="8" name="Diagram 7"/>
          <p:cNvGraphicFramePr/>
          <p:nvPr>
            <p:extLst>
              <p:ext uri="{D42A27DB-BD31-4B8C-83A1-F6EECF244321}">
                <p14:modId xmlns:p14="http://schemas.microsoft.com/office/powerpoint/2010/main" val="3382345340"/>
              </p:ext>
            </p:extLst>
          </p:nvPr>
        </p:nvGraphicFramePr>
        <p:xfrm>
          <a:off x="609110" y="1221260"/>
          <a:ext cx="8011716" cy="1908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609109" y="3089302"/>
            <a:ext cx="7469282" cy="289823"/>
          </a:xfrm>
          <a:prstGeom prst="rect">
            <a:avLst/>
          </a:prstGeom>
        </p:spPr>
        <p:txBody>
          <a:bodyPr wrap="square">
            <a:spAutoFit/>
          </a:bodyPr>
          <a:lstStyle/>
          <a:p>
            <a:pPr marL="0" lvl="2" defTabSz="889000">
              <a:lnSpc>
                <a:spcPct val="90000"/>
              </a:lnSpc>
              <a:spcAft>
                <a:spcPts val="1800"/>
              </a:spcAft>
            </a:pPr>
            <a:r>
              <a:rPr lang="en-IN" sz="1400" b="1" i="1" dirty="0">
                <a:latin typeface="+mj-lt"/>
                <a:ea typeface="Cambria Math" panose="02040503050406030204" pitchFamily="18" charset="0"/>
              </a:rPr>
              <a:t>Note: Any credit wrongly taken shall be subjected to the recovery provisions</a:t>
            </a:r>
          </a:p>
        </p:txBody>
      </p:sp>
      <p:graphicFrame>
        <p:nvGraphicFramePr>
          <p:cNvPr id="9" name="Table 8">
            <a:extLst>
              <a:ext uri="{FF2B5EF4-FFF2-40B4-BE49-F238E27FC236}">
                <a16:creationId xmlns:a16="http://schemas.microsoft.com/office/drawing/2014/main" xmlns="" id="{D6035D4E-FDDB-40ED-A7C3-C8805FF207CA}"/>
              </a:ext>
            </a:extLst>
          </p:cNvPr>
          <p:cNvGraphicFramePr>
            <a:graphicFrameLocks noGrp="1"/>
          </p:cNvGraphicFramePr>
          <p:nvPr>
            <p:extLst>
              <p:ext uri="{D42A27DB-BD31-4B8C-83A1-F6EECF244321}">
                <p14:modId xmlns:p14="http://schemas.microsoft.com/office/powerpoint/2010/main" val="3476746259"/>
              </p:ext>
            </p:extLst>
          </p:nvPr>
        </p:nvGraphicFramePr>
        <p:xfrm>
          <a:off x="1143000" y="3498512"/>
          <a:ext cx="5791200" cy="1495425"/>
        </p:xfrm>
        <a:graphic>
          <a:graphicData uri="http://schemas.openxmlformats.org/drawingml/2006/table">
            <a:tbl>
              <a:tblPr>
                <a:tableStyleId>{5C22544A-7EE6-4342-B048-85BDC9FD1C3A}</a:tableStyleId>
              </a:tblPr>
              <a:tblGrid>
                <a:gridCol w="3908549">
                  <a:extLst>
                    <a:ext uri="{9D8B030D-6E8A-4147-A177-3AD203B41FA5}">
                      <a16:colId xmlns:a16="http://schemas.microsoft.com/office/drawing/2014/main" xmlns="" val="1383008770"/>
                    </a:ext>
                  </a:extLst>
                </a:gridCol>
                <a:gridCol w="1882651">
                  <a:extLst>
                    <a:ext uri="{9D8B030D-6E8A-4147-A177-3AD203B41FA5}">
                      <a16:colId xmlns:a16="http://schemas.microsoft.com/office/drawing/2014/main" xmlns="" val="2454153553"/>
                    </a:ext>
                  </a:extLst>
                </a:gridCol>
              </a:tblGrid>
              <a:tr h="219075">
                <a:tc>
                  <a:txBody>
                    <a:bodyPr/>
                    <a:lstStyle/>
                    <a:p>
                      <a:pPr algn="l" fontAlgn="ctr"/>
                      <a:r>
                        <a:rPr lang="en-IN" sz="1600" u="none" strike="noStrike" dirty="0">
                          <a:effectLst/>
                          <a:latin typeface="+mj-lt"/>
                        </a:rPr>
                        <a:t>Purchase Date of Laptop</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IN" sz="1600" u="none" strike="noStrike">
                          <a:effectLst/>
                          <a:latin typeface="+mj-lt"/>
                        </a:rPr>
                        <a:t>Jan 01, 2015</a:t>
                      </a:r>
                      <a:endParaRPr lang="en-IN" sz="1600" b="0" i="0" u="none" strike="noStrike">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70019964"/>
                  </a:ext>
                </a:extLst>
              </a:tr>
              <a:tr h="219075">
                <a:tc>
                  <a:txBody>
                    <a:bodyPr/>
                    <a:lstStyle/>
                    <a:p>
                      <a:pPr algn="l" fontAlgn="ctr"/>
                      <a:r>
                        <a:rPr lang="en-IN" sz="1600" u="none" strike="noStrike" dirty="0">
                          <a:effectLst/>
                          <a:latin typeface="+mj-lt"/>
                        </a:rPr>
                        <a:t>Purchase Price</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IN" sz="1600" u="none" strike="noStrike">
                          <a:effectLst/>
                          <a:latin typeface="+mj-lt"/>
                        </a:rPr>
                        <a:t>50,000</a:t>
                      </a:r>
                      <a:endParaRPr lang="en-IN" sz="1600" b="0" i="0" u="none" strike="noStrike">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84314341"/>
                  </a:ext>
                </a:extLst>
              </a:tr>
              <a:tr h="219075">
                <a:tc>
                  <a:txBody>
                    <a:bodyPr/>
                    <a:lstStyle/>
                    <a:p>
                      <a:pPr algn="l" fontAlgn="ctr"/>
                      <a:r>
                        <a:rPr lang="en-IN" sz="1600" u="none" strike="noStrike" dirty="0">
                          <a:effectLst/>
                          <a:latin typeface="+mj-lt"/>
                        </a:rPr>
                        <a:t>Taxes Paid</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IN" sz="1600" u="none" strike="noStrike">
                          <a:effectLst/>
                          <a:latin typeface="+mj-lt"/>
                        </a:rPr>
                        <a:t> 10,000 </a:t>
                      </a:r>
                      <a:endParaRPr lang="en-IN" sz="1600" b="0" i="0" u="none" strike="noStrike">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546223601"/>
                  </a:ext>
                </a:extLst>
              </a:tr>
              <a:tr h="219075">
                <a:tc>
                  <a:txBody>
                    <a:bodyPr/>
                    <a:lstStyle/>
                    <a:p>
                      <a:pPr algn="l" fontAlgn="ctr"/>
                      <a:r>
                        <a:rPr lang="en-IN" sz="1600" u="none" strike="noStrike">
                          <a:effectLst/>
                          <a:latin typeface="+mj-lt"/>
                        </a:rPr>
                        <a:t>Sale Date</a:t>
                      </a:r>
                      <a:endParaRPr lang="en-IN" sz="1600" b="0" i="0" u="none" strike="noStrike">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IN" sz="1600" u="none" strike="noStrike">
                          <a:effectLst/>
                          <a:latin typeface="+mj-lt"/>
                        </a:rPr>
                        <a:t>May 05, 2017</a:t>
                      </a:r>
                      <a:endParaRPr lang="en-IN" sz="1600" b="0" i="0" u="none" strike="noStrike">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660529261"/>
                  </a:ext>
                </a:extLst>
              </a:tr>
              <a:tr h="219075">
                <a:tc>
                  <a:txBody>
                    <a:bodyPr/>
                    <a:lstStyle/>
                    <a:p>
                      <a:pPr algn="l" rtl="0" fontAlgn="ctr"/>
                      <a:r>
                        <a:rPr lang="en-IN" sz="1600" u="none" strike="noStrike" dirty="0">
                          <a:effectLst/>
                          <a:latin typeface="+mj-lt"/>
                        </a:rPr>
                        <a:t>Sale Value of Laptop</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IN" sz="1600" u="none" strike="noStrike" dirty="0">
                          <a:effectLst/>
                          <a:latin typeface="+mj-lt"/>
                        </a:rPr>
                        <a:t>10,000</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193198599"/>
                  </a:ext>
                </a:extLst>
              </a:tr>
            </a:tbl>
          </a:graphicData>
        </a:graphic>
      </p:graphicFrame>
      <p:graphicFrame>
        <p:nvGraphicFramePr>
          <p:cNvPr id="10" name="Table 9">
            <a:extLst>
              <a:ext uri="{FF2B5EF4-FFF2-40B4-BE49-F238E27FC236}">
                <a16:creationId xmlns:a16="http://schemas.microsoft.com/office/drawing/2014/main" xmlns="" id="{AF1668BE-CB90-4739-906E-A78D4941AA19}"/>
              </a:ext>
            </a:extLst>
          </p:cNvPr>
          <p:cNvGraphicFramePr>
            <a:graphicFrameLocks noGrp="1"/>
          </p:cNvGraphicFramePr>
          <p:nvPr>
            <p:extLst>
              <p:ext uri="{D42A27DB-BD31-4B8C-83A1-F6EECF244321}">
                <p14:modId xmlns:p14="http://schemas.microsoft.com/office/powerpoint/2010/main" val="3237012919"/>
              </p:ext>
            </p:extLst>
          </p:nvPr>
        </p:nvGraphicFramePr>
        <p:xfrm>
          <a:off x="228600" y="5304355"/>
          <a:ext cx="3581400" cy="897255"/>
        </p:xfrm>
        <a:graphic>
          <a:graphicData uri="http://schemas.openxmlformats.org/drawingml/2006/table">
            <a:tbl>
              <a:tblPr>
                <a:tableStyleId>{5C22544A-7EE6-4342-B048-85BDC9FD1C3A}</a:tableStyleId>
              </a:tblPr>
              <a:tblGrid>
                <a:gridCol w="2417129">
                  <a:extLst>
                    <a:ext uri="{9D8B030D-6E8A-4147-A177-3AD203B41FA5}">
                      <a16:colId xmlns:a16="http://schemas.microsoft.com/office/drawing/2014/main" xmlns="" val="2164670880"/>
                    </a:ext>
                  </a:extLst>
                </a:gridCol>
                <a:gridCol w="1164271">
                  <a:extLst>
                    <a:ext uri="{9D8B030D-6E8A-4147-A177-3AD203B41FA5}">
                      <a16:colId xmlns:a16="http://schemas.microsoft.com/office/drawing/2014/main" xmlns="" val="3776243163"/>
                    </a:ext>
                  </a:extLst>
                </a:gridCol>
              </a:tblGrid>
              <a:tr h="219075">
                <a:tc>
                  <a:txBody>
                    <a:bodyPr/>
                    <a:lstStyle/>
                    <a:p>
                      <a:pPr algn="ctr" fontAlgn="ctr"/>
                      <a:r>
                        <a:rPr lang="en-IN" sz="1600" b="1" u="none" strike="noStrike" dirty="0">
                          <a:effectLst/>
                          <a:latin typeface="+mj-lt"/>
                        </a:rPr>
                        <a:t>Particulars</a:t>
                      </a:r>
                      <a:endParaRPr lang="en-IN" sz="1600" b="1"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IN" sz="1600" b="1" u="none" strike="noStrike" dirty="0">
                          <a:effectLst/>
                          <a:latin typeface="+mj-lt"/>
                        </a:rPr>
                        <a:t>Amount</a:t>
                      </a:r>
                      <a:endParaRPr lang="en-IN" sz="1600" b="1"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2000788039"/>
                  </a:ext>
                </a:extLst>
              </a:tr>
              <a:tr h="219075">
                <a:tc>
                  <a:txBody>
                    <a:bodyPr/>
                    <a:lstStyle/>
                    <a:p>
                      <a:pPr algn="l" rtl="0" fontAlgn="ctr"/>
                      <a:r>
                        <a:rPr lang="en-IN" sz="1600" u="none" strike="noStrike" dirty="0">
                          <a:effectLst/>
                          <a:latin typeface="+mj-lt"/>
                        </a:rPr>
                        <a:t>Sale Value of Laptop</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en-IN" sz="1600" u="none" strike="noStrike" dirty="0">
                          <a:effectLst/>
                          <a:latin typeface="+mj-lt"/>
                        </a:rPr>
                        <a:t>10,000</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362163113"/>
                  </a:ext>
                </a:extLst>
              </a:tr>
              <a:tr h="219075">
                <a:tc>
                  <a:txBody>
                    <a:bodyPr/>
                    <a:lstStyle/>
                    <a:p>
                      <a:pPr algn="l" rtl="0" fontAlgn="ctr"/>
                      <a:r>
                        <a:rPr lang="en-IN" sz="1600" u="none" strike="noStrike" dirty="0">
                          <a:effectLst/>
                          <a:latin typeface="+mj-lt"/>
                        </a:rPr>
                        <a:t>IGST @ 18%</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en-IN" sz="1600" u="none" strike="noStrike" dirty="0">
                          <a:effectLst/>
                          <a:latin typeface="+mj-lt"/>
                        </a:rPr>
                        <a:t>1,800</a:t>
                      </a:r>
                      <a:endParaRPr lang="en-IN" sz="1600" b="0" i="0" u="none" strike="noStrike" dirty="0">
                        <a:solidFill>
                          <a:srgbClr val="000000"/>
                        </a:solidFill>
                        <a:effectLst/>
                        <a:latin typeface="+mj-lt"/>
                      </a:endParaRPr>
                    </a:p>
                  </a:txBody>
                  <a:tcPr marL="7144" marR="7144" marT="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381566488"/>
                  </a:ext>
                </a:extLst>
              </a:tr>
            </a:tbl>
          </a:graphicData>
        </a:graphic>
      </p:graphicFrame>
      <p:graphicFrame>
        <p:nvGraphicFramePr>
          <p:cNvPr id="11" name="Table 10">
            <a:extLst>
              <a:ext uri="{FF2B5EF4-FFF2-40B4-BE49-F238E27FC236}">
                <a16:creationId xmlns:a16="http://schemas.microsoft.com/office/drawing/2014/main" xmlns="" id="{943EF99B-F7DD-4D2B-A768-079854A2D953}"/>
              </a:ext>
            </a:extLst>
          </p:cNvPr>
          <p:cNvGraphicFramePr>
            <a:graphicFrameLocks noGrp="1"/>
          </p:cNvGraphicFramePr>
          <p:nvPr>
            <p:extLst>
              <p:ext uri="{D42A27DB-BD31-4B8C-83A1-F6EECF244321}">
                <p14:modId xmlns:p14="http://schemas.microsoft.com/office/powerpoint/2010/main" val="931405016"/>
              </p:ext>
            </p:extLst>
          </p:nvPr>
        </p:nvGraphicFramePr>
        <p:xfrm>
          <a:off x="4343401" y="5181600"/>
          <a:ext cx="4267200" cy="1263849"/>
        </p:xfrm>
        <a:graphic>
          <a:graphicData uri="http://schemas.openxmlformats.org/drawingml/2006/table">
            <a:tbl>
              <a:tblPr>
                <a:tableStyleId>{5C22544A-7EE6-4342-B048-85BDC9FD1C3A}</a:tableStyleId>
              </a:tblPr>
              <a:tblGrid>
                <a:gridCol w="3370729">
                  <a:extLst>
                    <a:ext uri="{9D8B030D-6E8A-4147-A177-3AD203B41FA5}">
                      <a16:colId xmlns:a16="http://schemas.microsoft.com/office/drawing/2014/main" xmlns="" val="1460101381"/>
                    </a:ext>
                  </a:extLst>
                </a:gridCol>
                <a:gridCol w="896471">
                  <a:extLst>
                    <a:ext uri="{9D8B030D-6E8A-4147-A177-3AD203B41FA5}">
                      <a16:colId xmlns:a16="http://schemas.microsoft.com/office/drawing/2014/main" xmlns="" val="2335278155"/>
                    </a:ext>
                  </a:extLst>
                </a:gridCol>
              </a:tblGrid>
              <a:tr h="331259">
                <a:tc>
                  <a:txBody>
                    <a:bodyPr/>
                    <a:lstStyle/>
                    <a:p>
                      <a:pPr algn="ctr" fontAlgn="ctr"/>
                      <a:r>
                        <a:rPr lang="en-IN" sz="1600" b="1" u="none" strike="noStrike" dirty="0">
                          <a:solidFill>
                            <a:schemeClr val="bg1"/>
                          </a:solidFill>
                          <a:effectLst/>
                          <a:latin typeface="+mj-lt"/>
                        </a:rPr>
                        <a:t>Particulars</a:t>
                      </a:r>
                      <a:endParaRPr lang="en-IN" sz="1600" b="1" i="0" u="none" strike="noStrike" dirty="0">
                        <a:solidFill>
                          <a:schemeClr val="bg1"/>
                        </a:solidFill>
                        <a:effectLst/>
                        <a:latin typeface="+mj-lt"/>
                      </a:endParaRPr>
                    </a:p>
                  </a:txBody>
                  <a:tcPr marL="7144" marR="7144" marT="9525" anchor="ctr">
                    <a:solidFill>
                      <a:schemeClr val="tx2"/>
                    </a:solidFill>
                  </a:tcPr>
                </a:tc>
                <a:tc>
                  <a:txBody>
                    <a:bodyPr/>
                    <a:lstStyle/>
                    <a:p>
                      <a:pPr algn="ctr" fontAlgn="ctr"/>
                      <a:r>
                        <a:rPr lang="en-IN" sz="1600" b="1" u="none" strike="noStrike" dirty="0">
                          <a:solidFill>
                            <a:schemeClr val="bg1"/>
                          </a:solidFill>
                          <a:effectLst/>
                          <a:latin typeface="+mj-lt"/>
                        </a:rPr>
                        <a:t>Amount</a:t>
                      </a:r>
                      <a:endParaRPr lang="en-IN" sz="1600" b="1" i="0" u="none" strike="noStrike" dirty="0">
                        <a:solidFill>
                          <a:schemeClr val="bg1"/>
                        </a:solidFill>
                        <a:effectLst/>
                        <a:latin typeface="+mj-lt"/>
                      </a:endParaRPr>
                    </a:p>
                  </a:txBody>
                  <a:tcPr marL="7144" marR="7144" marT="9525" anchor="ctr">
                    <a:solidFill>
                      <a:schemeClr val="tx2"/>
                    </a:solidFill>
                  </a:tcPr>
                </a:tc>
                <a:extLst>
                  <a:ext uri="{0D108BD9-81ED-4DB2-BD59-A6C34878D82A}">
                    <a16:rowId xmlns:a16="http://schemas.microsoft.com/office/drawing/2014/main" xmlns="" val="2213802790"/>
                  </a:ext>
                </a:extLst>
              </a:tr>
              <a:tr h="331259">
                <a:tc>
                  <a:txBody>
                    <a:bodyPr/>
                    <a:lstStyle/>
                    <a:p>
                      <a:pPr algn="l" rtl="0" fontAlgn="ctr"/>
                      <a:r>
                        <a:rPr lang="en-IN" sz="1600" u="none" strike="noStrike" dirty="0">
                          <a:solidFill>
                            <a:schemeClr val="bg1"/>
                          </a:solidFill>
                          <a:effectLst/>
                          <a:latin typeface="+mj-lt"/>
                        </a:rPr>
                        <a:t>Input Tax Credit Availed</a:t>
                      </a:r>
                      <a:endParaRPr lang="en-IN" sz="1600" b="0" i="0" u="none" strike="noStrike" dirty="0">
                        <a:solidFill>
                          <a:schemeClr val="bg1"/>
                        </a:solidFill>
                        <a:effectLst/>
                        <a:latin typeface="+mj-lt"/>
                      </a:endParaRPr>
                    </a:p>
                  </a:txBody>
                  <a:tcPr marL="7144" marR="7144" marT="9525" anchor="ctr">
                    <a:solidFill>
                      <a:schemeClr val="tx2"/>
                    </a:solidFill>
                  </a:tcPr>
                </a:tc>
                <a:tc>
                  <a:txBody>
                    <a:bodyPr/>
                    <a:lstStyle/>
                    <a:p>
                      <a:pPr algn="ctr" rtl="0" fontAlgn="ctr"/>
                      <a:r>
                        <a:rPr lang="en-IN" sz="1600" u="none" strike="noStrike">
                          <a:solidFill>
                            <a:schemeClr val="bg1"/>
                          </a:solidFill>
                          <a:effectLst/>
                          <a:latin typeface="+mj-lt"/>
                        </a:rPr>
                        <a:t>10,000</a:t>
                      </a:r>
                      <a:endParaRPr lang="en-IN" sz="1600" b="0" i="0" u="none" strike="noStrike">
                        <a:solidFill>
                          <a:schemeClr val="bg1"/>
                        </a:solidFill>
                        <a:effectLst/>
                        <a:latin typeface="+mj-lt"/>
                      </a:endParaRPr>
                    </a:p>
                  </a:txBody>
                  <a:tcPr marL="7144" marR="7144" marT="9525" anchor="ctr">
                    <a:solidFill>
                      <a:schemeClr val="tx2"/>
                    </a:solidFill>
                  </a:tcPr>
                </a:tc>
                <a:extLst>
                  <a:ext uri="{0D108BD9-81ED-4DB2-BD59-A6C34878D82A}">
                    <a16:rowId xmlns:a16="http://schemas.microsoft.com/office/drawing/2014/main" xmlns="" val="424459950"/>
                  </a:ext>
                </a:extLst>
              </a:tr>
              <a:tr h="601331">
                <a:tc>
                  <a:txBody>
                    <a:bodyPr/>
                    <a:lstStyle/>
                    <a:p>
                      <a:pPr algn="l" rtl="0" fontAlgn="ctr"/>
                      <a:r>
                        <a:rPr lang="en-IN" sz="1600" u="none" strike="noStrike" dirty="0">
                          <a:solidFill>
                            <a:schemeClr val="bg1"/>
                          </a:solidFill>
                          <a:effectLst/>
                          <a:latin typeface="+mj-lt"/>
                        </a:rPr>
                        <a:t>Less: 5% per quarter (For 10 quarters)</a:t>
                      </a:r>
                      <a:endParaRPr lang="en-IN" sz="1600" b="0" i="0" u="none" strike="noStrike" dirty="0">
                        <a:solidFill>
                          <a:schemeClr val="bg1"/>
                        </a:solidFill>
                        <a:effectLst/>
                        <a:latin typeface="+mj-lt"/>
                      </a:endParaRPr>
                    </a:p>
                  </a:txBody>
                  <a:tcPr marL="7144" marR="7144" marT="9525" anchor="ctr">
                    <a:solidFill>
                      <a:schemeClr val="tx2"/>
                    </a:solidFill>
                  </a:tcPr>
                </a:tc>
                <a:tc>
                  <a:txBody>
                    <a:bodyPr/>
                    <a:lstStyle/>
                    <a:p>
                      <a:pPr algn="ctr" rtl="0" fontAlgn="ctr"/>
                      <a:r>
                        <a:rPr lang="en-IN" sz="1600" u="none" strike="noStrike" dirty="0">
                          <a:solidFill>
                            <a:schemeClr val="bg1"/>
                          </a:solidFill>
                          <a:effectLst/>
                          <a:latin typeface="+mj-lt"/>
                        </a:rPr>
                        <a:t>5,000</a:t>
                      </a:r>
                      <a:endParaRPr lang="en-IN" sz="1600" b="0" i="0" u="none" strike="noStrike" dirty="0">
                        <a:solidFill>
                          <a:schemeClr val="bg1"/>
                        </a:solidFill>
                        <a:effectLst/>
                        <a:latin typeface="+mj-lt"/>
                      </a:endParaRPr>
                    </a:p>
                  </a:txBody>
                  <a:tcPr marL="7144" marR="7144" marT="9525" anchor="ctr">
                    <a:solidFill>
                      <a:schemeClr val="tx2"/>
                    </a:solidFill>
                  </a:tcPr>
                </a:tc>
                <a:extLst>
                  <a:ext uri="{0D108BD9-81ED-4DB2-BD59-A6C34878D82A}">
                    <a16:rowId xmlns:a16="http://schemas.microsoft.com/office/drawing/2014/main" xmlns="" val="2388855564"/>
                  </a:ext>
                </a:extLst>
              </a:tr>
            </a:tbl>
          </a:graphicData>
        </a:graphic>
      </p:graphicFrame>
    </p:spTree>
    <p:extLst>
      <p:ext uri="{BB962C8B-B14F-4D97-AF65-F5344CB8AC3E}">
        <p14:creationId xmlns:p14="http://schemas.microsoft.com/office/powerpoint/2010/main" val="2032105474"/>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9.-INPUT TAX CREDIT-Blocked Credits-</a:t>
            </a:r>
            <a:r>
              <a:rPr lang="en-IN" dirty="0" smtClean="0">
                <a:solidFill>
                  <a:srgbClr val="FF6600"/>
                </a:solidFill>
              </a:rPr>
              <a:t>17(5)</a:t>
            </a:r>
            <a:endParaRPr lang="en-IN" dirty="0"/>
          </a:p>
        </p:txBody>
      </p:sp>
      <p:sp>
        <p:nvSpPr>
          <p:cNvPr id="3" name="Content Placeholder 2"/>
          <p:cNvSpPr>
            <a:spLocks noGrp="1"/>
          </p:cNvSpPr>
          <p:nvPr>
            <p:ph idx="1"/>
          </p:nvPr>
        </p:nvSpPr>
        <p:spPr/>
        <p:txBody>
          <a:bodyPr>
            <a:normAutofit fontScale="85000" lnSpcReduction="20000"/>
          </a:bodyPr>
          <a:lstStyle/>
          <a:p>
            <a:r>
              <a:rPr lang="en-IN" dirty="0"/>
              <a:t>Input Tax Credit shall not be available in respect of the following: </a:t>
            </a:r>
            <a:endParaRPr lang="en-IN" dirty="0" smtClean="0"/>
          </a:p>
          <a:p>
            <a:r>
              <a:rPr lang="en-IN" dirty="0" smtClean="0"/>
              <a:t> (1) motor </a:t>
            </a:r>
            <a:r>
              <a:rPr lang="en-IN" dirty="0"/>
              <a:t>vehicles and other conveyances, except when they are used for providing the taxable supplies of further supply of vehicles/conveyances, transportation of passengers/goods, or  imparting training on driving, flying, navigating such vehicles/conveyances; </a:t>
            </a:r>
            <a:endParaRPr lang="en-IN" dirty="0" smtClean="0"/>
          </a:p>
          <a:p>
            <a:r>
              <a:rPr lang="en-IN" dirty="0" smtClean="0"/>
              <a:t>(2) goods/services </a:t>
            </a:r>
            <a:r>
              <a:rPr lang="en-IN" dirty="0"/>
              <a:t>provided in relation to food and beverages, outdoor catering, beauty treatment, health services, cosmetic and plastic surgery except when used for providing similar taxable supplies  </a:t>
            </a:r>
            <a:endParaRPr lang="en-IN" dirty="0" smtClean="0"/>
          </a:p>
          <a:p>
            <a:r>
              <a:rPr lang="en-IN" dirty="0" smtClean="0"/>
              <a:t>(3) </a:t>
            </a:r>
            <a:r>
              <a:rPr lang="en-IN" dirty="0"/>
              <a:t>membership of club, health and fitness </a:t>
            </a:r>
            <a:r>
              <a:rPr lang="en-IN" dirty="0" err="1"/>
              <a:t>center</a:t>
            </a:r>
            <a:r>
              <a:rPr lang="en-IN" dirty="0"/>
              <a:t>; </a:t>
            </a:r>
            <a:endParaRPr lang="en-IN" dirty="0" smtClean="0"/>
          </a:p>
          <a:p>
            <a:r>
              <a:rPr lang="en-IN" dirty="0" smtClean="0"/>
              <a:t>(4) </a:t>
            </a:r>
            <a:r>
              <a:rPr lang="en-IN" dirty="0"/>
              <a:t>Rent-a-cab, life insurance, health insurance (except where mandated by Government), except when they are used for providing similar services; </a:t>
            </a:r>
          </a:p>
          <a:p>
            <a:r>
              <a:rPr lang="en-IN" dirty="0" smtClean="0"/>
              <a:t>(5)Travel </a:t>
            </a:r>
            <a:r>
              <a:rPr lang="en-IN" dirty="0"/>
              <a:t>benefits extended to employees on vacation </a:t>
            </a:r>
          </a:p>
        </p:txBody>
      </p:sp>
    </p:spTree>
    <p:extLst>
      <p:ext uri="{BB962C8B-B14F-4D97-AF65-F5344CB8AC3E}">
        <p14:creationId xmlns:p14="http://schemas.microsoft.com/office/powerpoint/2010/main" val="1287450659"/>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Blocked credit-slide 2</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(6)Works </a:t>
            </a:r>
            <a:r>
              <a:rPr lang="en-IN" dirty="0"/>
              <a:t>contract services supplied for construction of immovable property, other than plant and machinery, except when used for similar service;  </a:t>
            </a:r>
          </a:p>
          <a:p>
            <a:r>
              <a:rPr lang="en-IN" dirty="0" smtClean="0"/>
              <a:t>(7)goods/services </a:t>
            </a:r>
            <a:r>
              <a:rPr lang="en-IN" dirty="0"/>
              <a:t>received for construction of immovable property (excluding plant &amp; machinery) on own account  </a:t>
            </a:r>
            <a:endParaRPr lang="en-IN" dirty="0" smtClean="0"/>
          </a:p>
          <a:p>
            <a:r>
              <a:rPr lang="en-IN" dirty="0" smtClean="0"/>
              <a:t> (8)goods/services </a:t>
            </a:r>
            <a:r>
              <a:rPr lang="en-IN" dirty="0"/>
              <a:t>on which tax has been paid under Composition scheme;  </a:t>
            </a:r>
            <a:r>
              <a:rPr lang="en-IN" dirty="0" smtClean="0"/>
              <a:t>CGST Section 10</a:t>
            </a:r>
          </a:p>
          <a:p>
            <a:r>
              <a:rPr lang="en-IN" dirty="0" smtClean="0"/>
              <a:t>(9) </a:t>
            </a:r>
            <a:r>
              <a:rPr lang="en-IN" dirty="0"/>
              <a:t>goods/services received by a non-resident taxable person except on goods imported by him </a:t>
            </a:r>
            <a:endParaRPr lang="en-IN" dirty="0" smtClean="0"/>
          </a:p>
          <a:p>
            <a:r>
              <a:rPr lang="en-IN" dirty="0" smtClean="0"/>
              <a:t> (10)goods/services </a:t>
            </a:r>
            <a:r>
              <a:rPr lang="en-IN" dirty="0"/>
              <a:t>used for personal consumption </a:t>
            </a:r>
            <a:endParaRPr lang="en-IN" dirty="0" smtClean="0"/>
          </a:p>
          <a:p>
            <a:r>
              <a:rPr lang="en-IN" dirty="0" smtClean="0"/>
              <a:t> (11)goods </a:t>
            </a:r>
            <a:r>
              <a:rPr lang="en-IN" dirty="0"/>
              <a:t>lost, stolen, destroyed, written off or disposed of by way of gift or free </a:t>
            </a:r>
            <a:r>
              <a:rPr lang="en-IN" dirty="0" smtClean="0"/>
              <a:t>samples </a:t>
            </a:r>
            <a:r>
              <a:rPr lang="en-IN" dirty="0"/>
              <a:t>  </a:t>
            </a:r>
          </a:p>
          <a:p>
            <a:r>
              <a:rPr lang="en-IN" dirty="0" smtClean="0"/>
              <a:t>(12) (a)any </a:t>
            </a:r>
            <a:r>
              <a:rPr lang="en-IN" dirty="0"/>
              <a:t>tax not paid/credit wrongly availed by reasons of fraud/willful misstatement/suppression, etc. </a:t>
            </a:r>
            <a:r>
              <a:rPr lang="en-IN" dirty="0" smtClean="0"/>
              <a:t>(b) goods detain© goods confiscated(Secion 74,129 and 130)</a:t>
            </a:r>
            <a:endParaRPr lang="en-IN" dirty="0"/>
          </a:p>
        </p:txBody>
      </p:sp>
    </p:spTree>
    <p:extLst>
      <p:ext uri="{BB962C8B-B14F-4D97-AF65-F5344CB8AC3E}">
        <p14:creationId xmlns:p14="http://schemas.microsoft.com/office/powerpoint/2010/main" val="1965623058"/>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1579</TotalTime>
  <Words>10179</Words>
  <Application>Microsoft Macintosh PowerPoint</Application>
  <PresentationFormat>On-screen Show (4:3)</PresentationFormat>
  <Paragraphs>1526</Paragraphs>
  <Slides>106</Slides>
  <Notes>3</Notes>
  <HiddenSlides>0</HiddenSlides>
  <MMClips>0</MMClips>
  <ScaleCrop>false</ScaleCrop>
  <HeadingPairs>
    <vt:vector size="4" baseType="variant">
      <vt:variant>
        <vt:lpstr>Theme</vt:lpstr>
      </vt:variant>
      <vt:variant>
        <vt:i4>1</vt:i4>
      </vt:variant>
      <vt:variant>
        <vt:lpstr>Slide Titles</vt:lpstr>
      </vt:variant>
      <vt:variant>
        <vt:i4>106</vt:i4>
      </vt:variant>
    </vt:vector>
  </HeadingPairs>
  <TitlesOfParts>
    <vt:vector size="107" baseType="lpstr">
      <vt:lpstr>Oriel</vt:lpstr>
      <vt:lpstr>GST AUDIT-IMPORTANCE OF  </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TAX LIABILITY – AS PER GSTN INITIAL PLAN</vt:lpstr>
      <vt:lpstr>Tax Liability as per GSTN initial plan</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Accounts and records- preparation for gst audit RECONCILIATION STATEMENT AS PER GSTR 3</vt:lpstr>
      <vt:lpstr>PowerPoint Presentation</vt:lpstr>
      <vt:lpstr>Accounts and records- preparation for gst audit</vt:lpstr>
      <vt:lpstr>Accounts and records- preparation for gst audit</vt:lpstr>
      <vt:lpstr>Accounts and records- preparation for gst audit</vt:lpstr>
      <vt:lpstr>PowerPoint Presentation</vt:lpstr>
      <vt:lpstr>Accounts and records- preparation for gst audit</vt:lpstr>
      <vt:lpstr>Accounts and records- preparation for gst audit</vt:lpstr>
      <vt:lpstr>Accounts and records- preparation for gst audit</vt:lpstr>
      <vt:lpstr>PowerPoint Presentation</vt:lpstr>
      <vt:lpstr>Accounts and records- preparation for gst audit</vt:lpstr>
      <vt:lpstr>Accounts and records- preparation for gst audit</vt:lpstr>
      <vt:lpstr>PowerPoint Presentation</vt:lpstr>
      <vt:lpstr>Accounts and records- preparation for gst audit</vt:lpstr>
      <vt:lpstr>Accounts and records- preparation for gst audit</vt:lpstr>
      <vt:lpstr>Note :-CERTAIN PAYMENTS ONLY IN CASH </vt:lpstr>
      <vt:lpstr>PowerPoint Presentation</vt:lpstr>
      <vt:lpstr>Accounts and records- preparation for gst audit</vt:lpstr>
      <vt:lpstr>Accounts and records- preparation for gst audit</vt:lpstr>
      <vt:lpstr> Interest Payment </vt:lpstr>
      <vt:lpstr>Time of Payment</vt:lpstr>
      <vt:lpstr>Due Date of Making Tax Payment</vt:lpstr>
      <vt:lpstr>Accounts and records- preparation for gst audit</vt:lpstr>
      <vt:lpstr>Accounts and records- preparation for gst audit</vt:lpstr>
      <vt:lpstr>PowerPoint Presentation</vt:lpstr>
      <vt:lpstr>Accounts and records- preparation for gst audit</vt:lpstr>
      <vt:lpstr>PowerPoint Presentation</vt:lpstr>
      <vt:lpstr>Accounts and records- preparation for gst audit</vt:lpstr>
      <vt:lpstr>PowerPoint Presentation</vt:lpstr>
      <vt:lpstr>Accounts and records- preparation for gst audit</vt:lpstr>
      <vt:lpstr>PowerPoint Presentation</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Change in rate of tax in respect of supply of goods or services – Sec 14</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Accounts and records- preparation for gst audit</vt:lpstr>
      <vt:lpstr>PowerPoint Presentation</vt:lpstr>
      <vt:lpstr>Input tax credit-Note –REFER SECTION 17 AND 18 OF THE CGST ACT</vt:lpstr>
      <vt:lpstr>Input tax credit-Note –REFER SECTION 17 AND 18 OF THE CGST ACT</vt:lpstr>
      <vt:lpstr>Input tax credit-Note –REFER SECTION 17 AND 18 OF THE CGST ACT</vt:lpstr>
      <vt:lpstr>Input tax credit-Note –REFER SECTION 17 AND 18 OF THE CGST ACT</vt:lpstr>
      <vt:lpstr>7. Reversal of credit where inputs or input services are used partly for business purposes or partly for effecting exempt supplies –ITC Rules 42– Manner of Reversal- Illustration-</vt:lpstr>
      <vt:lpstr>8.-Section 18(6)-Manner of Calculation of ITC</vt:lpstr>
      <vt:lpstr>Rule 43-Reversal of credit of capital goods </vt:lpstr>
      <vt:lpstr>Supply of Capital goods on which ITC already taken – Sec 18(6)</vt:lpstr>
      <vt:lpstr>9.-INPUT TAX CREDIT-Blocked Credits-17(5)</vt:lpstr>
      <vt:lpstr>Blocked credit-slide 2</vt:lpstr>
      <vt:lpstr>Few point for discussion in respect of Blocked Credit- (1)Natural losses -sec 17(5)(h)</vt:lpstr>
      <vt:lpstr>Few point for discussion in respect of Blocked Credit-  Repair Expenditure-17(5)-(c) and (d)</vt:lpstr>
      <vt:lpstr>Few point for discussion in respect of Blocked Credit-  Expenses related to Employess Expenditure-17(5)-(b) </vt:lpstr>
      <vt:lpstr>Corproate Social Responsibility-CSR-slide 1</vt:lpstr>
      <vt:lpstr>Corproate Social Responsibility-CSR-slide 2</vt:lpstr>
      <vt:lpstr>PowerPoint Presentation</vt:lpstr>
      <vt:lpstr>Complied by:-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FAQ’S –PART 1</dc:title>
  <dc:creator>HP</dc:creator>
  <cp:lastModifiedBy>avinash Lalwani</cp:lastModifiedBy>
  <cp:revision>257</cp:revision>
  <dcterms:created xsi:type="dcterms:W3CDTF">2006-08-16T00:00:00Z</dcterms:created>
  <dcterms:modified xsi:type="dcterms:W3CDTF">2018-04-15T02:13:21Z</dcterms:modified>
</cp:coreProperties>
</file>